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309" r:id="rId11"/>
    <p:sldId id="268" r:id="rId12"/>
    <p:sldId id="314" r:id="rId13"/>
    <p:sldId id="313" r:id="rId14"/>
    <p:sldId id="316" r:id="rId15"/>
    <p:sldId id="317" r:id="rId16"/>
    <p:sldId id="315" r:id="rId17"/>
    <p:sldId id="312" r:id="rId18"/>
    <p:sldId id="311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528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144" userDrawn="1">
          <p15:clr>
            <a:srgbClr val="A4A3A4"/>
          </p15:clr>
        </p15:guide>
        <p15:guide id="7" pos="7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DD966-AA1D-413D-ACE0-05100AABF31A}" v="117" dt="2024-03-09T17:44:55.800"/>
    <p1510:client id="{B27EA99A-65DF-4353-88B3-20CE92128813}" v="2" dt="2024-03-09T08:08:53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28"/>
        <p:guide orient="horz" pos="576"/>
        <p:guide orient="horz" pos="2159"/>
        <p:guide pos="3840"/>
        <p:guide pos="144"/>
        <p:guide pos="753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DD6235-4C23-A380-00F5-73A7A6AFED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AE1760-52C6-8A6B-D9BA-427DF8A8FF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25397-33F7-4E8F-9020-D0B05CBAF9DC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4DFB4A-E303-A5BA-504B-890EA5764E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1546F8-0D2A-FEA2-A719-0360B6C4C0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42FE3-069A-4D64-9D1B-4C813FFCC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79135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8104169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8104169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8104169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8104169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1df20cb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2b1df20cb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1df20cb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1df20cb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573bc3a1c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b573bc3a1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302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573bc3a1c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b573bc3a1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640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573bc3a1c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b573bc3a1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684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573bc3a1c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b573bc3a1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573bc3a1c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b573bc3a1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573bc3a1c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2b573bc3a1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0cc0f57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0cc0f57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0cc0f57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0cc0f57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0eae0a48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0eae0a48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0eae0a48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0eae0a486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0eae0a486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0eae0a486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0eae0a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0eae0a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0eae0a486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0eae0a486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11088e2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11088e2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FFB3-7361-42E2-8D79-2F3A38F63986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/24</a:t>
            </a:r>
          </a:p>
        </p:txBody>
      </p:sp>
    </p:spTree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CE6A-9FE6-40B2-9021-23A71E57D4B6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8320-0EB6-4977-A00C-6D439888663D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65764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298737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B0FFF-D768-4482-BBB0-80BE0AB6A578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/24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DF25-CC25-4B29-9EB3-C0ABC7F20AEA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1AC2-E994-4D48-917B-4BA79C3BFE88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0796-AA67-4E54-9AD7-68F13CA79E06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EE72-65A0-4E5B-A654-B0F4A57C584C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778AA-0029-4E9C-843E-6CBA45174B2E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8404F-44C9-4F5A-A120-E1971233E264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9BC81-1248-41E4-B6E8-6A2B64230486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61C9-7F37-4F35-92CA-2B36B368CBA5}" type="datetime1">
              <a:rPr lang="en-US" altLang="ko-KR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9765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/24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832992" y="457200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5952662" y="457200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9072331" y="457200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A6DC36-B4A0-4718-A685-58C5A7072F13}"/>
              </a:ext>
            </a:extLst>
          </p:cNvPr>
          <p:cNvSpPr txBox="1"/>
          <p:nvPr userDrawn="1"/>
        </p:nvSpPr>
        <p:spPr>
          <a:xfrm>
            <a:off x="37465" y="645600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err="1">
                <a:solidFill>
                  <a:schemeClr val="accent3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810000" y="3048001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400" b="1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4400" b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400" b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4400" b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</a:t>
            </a:r>
            <a:endParaRPr lang="en-US" altLang="ko-KR" sz="4400" b="1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400" b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</a:t>
            </a:r>
            <a:endParaRPr lang="zh-CN" altLang="en-US" sz="2400" b="1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371347" y="5791201"/>
            <a:ext cx="4572000" cy="646331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algn="r"/>
            <a:r>
              <a:rPr lang="ko-KR" altLang="en-US" b="1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왕현민</a:t>
            </a:r>
            <a:endParaRPr lang="ko-KR" altLang="en-US" b="1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zh-CN" b="1">
                <a:solidFill>
                  <a:srgbClr val="000000"/>
                </a:solidFill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isolet5576@gmail.com</a:t>
            </a:r>
            <a:endParaRPr lang="en-US" altLang="zh-CN" b="1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E20BD-2AE4-FB0D-60A0-4FA9D3A5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altLang="ko-KR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" sz="2500" dirty="0"/>
              <a:t>라이브 매치 보상 </a:t>
            </a:r>
            <a:r>
              <a:rPr lang="ko" altLang="en-US" sz="2500" dirty="0"/>
              <a:t>개편</a:t>
            </a:r>
            <a:endParaRPr lang="ko-KR" altLang="en-US" dirty="0"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6096000" y="1536633"/>
            <a:ext cx="56804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라이브 매치 보상 개편</a:t>
            </a:r>
            <a:endParaRPr sz="2000" dirty="0"/>
          </a:p>
          <a:p>
            <a:pPr marL="285750" indent="-285750">
              <a:spcBef>
                <a:spcPts val="1600"/>
              </a:spcBef>
            </a:pPr>
            <a:r>
              <a:rPr lang="ko" altLang="en-US" sz="1600" dirty="0"/>
              <a:t>라이브 매치 유저의 이탈로 유저들의 부정적인 경험 상승</a:t>
            </a:r>
          </a:p>
          <a:p>
            <a:pPr marL="285750" indent="-285750">
              <a:spcBef>
                <a:spcPts val="1600"/>
              </a:spcBef>
            </a:pPr>
            <a:r>
              <a:rPr lang="ko" altLang="en-US" sz="1600" dirty="0"/>
              <a:t>부정적인 경험이 지속 시 유저의 이탈 가속화 우려</a:t>
            </a:r>
          </a:p>
          <a:p>
            <a:pPr marL="285750" indent="-285750">
              <a:spcBef>
                <a:spcPts val="1600"/>
              </a:spcBef>
            </a:pPr>
            <a:r>
              <a:rPr lang="ko" altLang="en-US" sz="1600" dirty="0"/>
              <a:t>라이브 매치 관심도 상승 및 유저 상승을 위한 보상 개편으로 동기부여가 필요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ko" sz="1600" dirty="0"/>
              <a:t>‘</a:t>
            </a:r>
            <a:r>
              <a:rPr lang="ko" sz="1600" dirty="0" err="1"/>
              <a:t>컴투스</a:t>
            </a:r>
            <a:r>
              <a:rPr lang="ko" sz="1600" dirty="0"/>
              <a:t> 프로야구 V24’의 경우 매주 금/토/일 20~24시까지 </a:t>
            </a:r>
            <a:r>
              <a:rPr lang="ko" sz="1600" dirty="0" err="1"/>
              <a:t>핫타임</a:t>
            </a:r>
            <a:r>
              <a:rPr lang="ko" sz="1600" dirty="0"/>
              <a:t> </a:t>
            </a:r>
            <a:r>
              <a:rPr lang="ko" altLang="en-US" sz="1600" dirty="0"/>
              <a:t>이벤트로 동기부여 및 라이브 매치 장려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ko" altLang="en-US" sz="1600" dirty="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156" y="1583079"/>
            <a:ext cx="1830941" cy="254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2D003397-16C0-F3F7-BB73-FB75E57D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05" y="4095964"/>
            <a:ext cx="2904586" cy="828496"/>
          </a:xfrm>
          <a:prstGeom prst="rect">
            <a:avLst/>
          </a:prstGeom>
        </p:spPr>
      </p:pic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81FD4DC-B18C-18C4-8C05-8AC92865D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70" y="4993155"/>
            <a:ext cx="5622073" cy="964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B93DD-4995-E6A6-14BB-CACD37C49737}"/>
              </a:ext>
            </a:extLst>
          </p:cNvPr>
          <p:cNvSpPr txBox="1"/>
          <p:nvPr/>
        </p:nvSpPr>
        <p:spPr>
          <a:xfrm>
            <a:off x="3178097" y="2583366"/>
            <a:ext cx="150541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dirty="0">
                <a:ea typeface="맑은 고딕"/>
                <a:cs typeface="Calibri"/>
              </a:rPr>
              <a:t>V24의 </a:t>
            </a:r>
            <a:r>
              <a:rPr lang="ko-KR" altLang="en-US" sz="1300" dirty="0" err="1">
                <a:ea typeface="맑은 고딕"/>
                <a:cs typeface="Calibri"/>
              </a:rPr>
              <a:t>핫타임</a:t>
            </a:r>
            <a:r>
              <a:rPr lang="ko-KR" altLang="en-US" sz="1300" dirty="0">
                <a:ea typeface="맑은 고딕"/>
                <a:cs typeface="Calibri"/>
              </a:rPr>
              <a:t> </a:t>
            </a:r>
            <a:endParaRPr lang="ko-KR" sz="1300" dirty="0">
              <a:ea typeface="맑은 고딕"/>
              <a:cs typeface="Calibri"/>
            </a:endParaRPr>
          </a:p>
          <a:p>
            <a:pPr algn="ctr"/>
            <a:r>
              <a:rPr lang="ko-KR" altLang="en-US" sz="1300" dirty="0">
                <a:ea typeface="맑은 고딕"/>
                <a:cs typeface="Calibri"/>
              </a:rPr>
              <a:t>이벤트</a:t>
            </a:r>
            <a:endParaRPr lang="ko-KR" sz="1300" dirty="0"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DA278-39C0-0D7A-4EBC-945F3233302A}"/>
              </a:ext>
            </a:extLst>
          </p:cNvPr>
          <p:cNvSpPr txBox="1"/>
          <p:nvPr/>
        </p:nvSpPr>
        <p:spPr>
          <a:xfrm>
            <a:off x="1598341" y="6030951"/>
            <a:ext cx="23417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  <a:cs typeface="Calibri"/>
              </a:rPr>
              <a:t>실제 유저들의 의견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C35DEC-F45F-9654-109B-FEC0D0BE63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9CE3F-6E03-CE8D-2BFE-C13A825717B6}"/>
              </a:ext>
            </a:extLst>
          </p:cNvPr>
          <p:cNvSpPr txBox="1"/>
          <p:nvPr/>
        </p:nvSpPr>
        <p:spPr>
          <a:xfrm>
            <a:off x="8841478" y="104216"/>
            <a:ext cx="3296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dirty="0">
                <a:ea typeface="맑은 고딕"/>
                <a:cs typeface="Calibri"/>
              </a:rPr>
              <a:t>개선점</a:t>
            </a:r>
          </a:p>
        </p:txBody>
      </p:sp>
    </p:spTree>
    <p:extLst>
      <p:ext uri="{BB962C8B-B14F-4D97-AF65-F5344CB8AC3E}">
        <p14:creationId xmlns:p14="http://schemas.microsoft.com/office/powerpoint/2010/main" val="274339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" altLang="en-US" sz="2500" dirty="0"/>
              <a:t>추가적인 선수 라이센스</a:t>
            </a:r>
            <a:endParaRPr lang="ko-KR" sz="2500"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540887" y="1536633"/>
            <a:ext cx="11235513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en-US" altLang="ko" sz="1800" dirty="0" err="1"/>
              <a:t>많은</a:t>
            </a:r>
            <a:r>
              <a:rPr lang="en-US" altLang="ko" sz="1800" dirty="0"/>
              <a:t> </a:t>
            </a:r>
            <a:r>
              <a:rPr lang="en-US" altLang="ko" sz="1800" dirty="0" err="1"/>
              <a:t>유저들은</a:t>
            </a:r>
            <a:r>
              <a:rPr lang="en-US" altLang="ko" sz="1800" dirty="0"/>
              <a:t> </a:t>
            </a:r>
            <a:r>
              <a:rPr lang="en-US" altLang="ko" sz="1800" dirty="0" err="1"/>
              <a:t>과거</a:t>
            </a:r>
            <a:r>
              <a:rPr lang="en-US" altLang="ko" sz="1800" dirty="0"/>
              <a:t> </a:t>
            </a:r>
            <a:r>
              <a:rPr lang="en-US" altLang="ko" sz="1800" dirty="0" err="1"/>
              <a:t>구단을</a:t>
            </a:r>
            <a:r>
              <a:rPr lang="en-US" altLang="ko" sz="1800" dirty="0"/>
              <a:t> </a:t>
            </a:r>
            <a:r>
              <a:rPr lang="en-US" altLang="ko" sz="1800" dirty="0" err="1"/>
              <a:t>빛냈던</a:t>
            </a:r>
            <a:r>
              <a:rPr lang="en-US" altLang="ko" sz="1800" dirty="0"/>
              <a:t> </a:t>
            </a:r>
            <a:r>
              <a:rPr lang="en-US" altLang="ko" sz="1800" dirty="0" err="1"/>
              <a:t>스타</a:t>
            </a:r>
            <a:r>
              <a:rPr lang="en-US" altLang="ko" sz="1800" dirty="0"/>
              <a:t> </a:t>
            </a:r>
            <a:r>
              <a:rPr lang="en-US" altLang="ko" sz="1800" dirty="0" err="1"/>
              <a:t>선수를</a:t>
            </a:r>
            <a:r>
              <a:rPr lang="en-US" altLang="ko" sz="1800" dirty="0"/>
              <a:t> </a:t>
            </a:r>
            <a:r>
              <a:rPr lang="en-US" altLang="ko" sz="1800" dirty="0" err="1"/>
              <a:t>사용하고</a:t>
            </a:r>
            <a:r>
              <a:rPr lang="en-US" altLang="ko" sz="1800" dirty="0"/>
              <a:t> </a:t>
            </a:r>
            <a:r>
              <a:rPr lang="en-US" altLang="ko" sz="1800" dirty="0" err="1"/>
              <a:t>싶어함</a:t>
            </a:r>
            <a:endParaRPr lang="en-US" altLang="ko" sz="18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altLang="ko" sz="1800" dirty="0" err="1"/>
              <a:t>라이센스를</a:t>
            </a:r>
            <a:r>
              <a:rPr lang="en-US" altLang="ko" sz="1800" dirty="0"/>
              <a:t> </a:t>
            </a:r>
            <a:r>
              <a:rPr lang="en-US" altLang="ko" sz="1800" dirty="0" err="1"/>
              <a:t>추가로</a:t>
            </a:r>
            <a:r>
              <a:rPr lang="en-US" altLang="ko" sz="1800" dirty="0"/>
              <a:t> </a:t>
            </a:r>
            <a:r>
              <a:rPr lang="en-US" altLang="ko" sz="1800" dirty="0" err="1"/>
              <a:t>계약하여</a:t>
            </a:r>
            <a:r>
              <a:rPr lang="en-US" altLang="ko" sz="1800" dirty="0"/>
              <a:t> </a:t>
            </a:r>
            <a:r>
              <a:rPr lang="en-US" altLang="ko" sz="1800" dirty="0" err="1"/>
              <a:t>신규</a:t>
            </a:r>
            <a:r>
              <a:rPr lang="en-US" altLang="ko" sz="1800" dirty="0"/>
              <a:t> </a:t>
            </a:r>
            <a:r>
              <a:rPr lang="en-US" altLang="ko" sz="1800" dirty="0" err="1"/>
              <a:t>선수</a:t>
            </a:r>
            <a:r>
              <a:rPr lang="en-US" altLang="ko" sz="1800" dirty="0"/>
              <a:t> </a:t>
            </a:r>
            <a:r>
              <a:rPr lang="en-US" altLang="ko" sz="1800" dirty="0" err="1"/>
              <a:t>출시</a:t>
            </a:r>
            <a:endParaRPr lang="en-US" altLang="ko" sz="18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altLang="ko" sz="1800" dirty="0" err="1"/>
              <a:t>현재</a:t>
            </a:r>
            <a:r>
              <a:rPr lang="en-US" altLang="ko" sz="1800" dirty="0"/>
              <a:t> </a:t>
            </a:r>
            <a:r>
              <a:rPr lang="en-US" altLang="ko" sz="1800" dirty="0" err="1"/>
              <a:t>티어가</a:t>
            </a:r>
            <a:r>
              <a:rPr lang="en-US" altLang="ko" sz="1800" dirty="0"/>
              <a:t> </a:t>
            </a:r>
            <a:r>
              <a:rPr lang="en-US" altLang="ko" sz="1800" dirty="0" err="1"/>
              <a:t>낮은</a:t>
            </a:r>
            <a:r>
              <a:rPr lang="en-US" altLang="ko" sz="1800" dirty="0"/>
              <a:t> </a:t>
            </a:r>
            <a:r>
              <a:rPr lang="en-US" altLang="ko" sz="1800" dirty="0" err="1"/>
              <a:t>팀에</a:t>
            </a:r>
            <a:r>
              <a:rPr lang="en-US" altLang="ko" sz="1800" dirty="0"/>
              <a:t> </a:t>
            </a:r>
            <a:r>
              <a:rPr lang="en-US" altLang="ko" sz="1800" dirty="0" err="1"/>
              <a:t>높은</a:t>
            </a:r>
            <a:r>
              <a:rPr lang="en-US" altLang="ko" sz="1800" dirty="0"/>
              <a:t> </a:t>
            </a:r>
            <a:r>
              <a:rPr lang="en-US" altLang="ko" sz="1800" dirty="0" err="1"/>
              <a:t>성적을</a:t>
            </a:r>
            <a:r>
              <a:rPr lang="en-US" altLang="ko" sz="1800" dirty="0"/>
              <a:t> </a:t>
            </a:r>
            <a:r>
              <a:rPr lang="en-US" altLang="ko" sz="1800" dirty="0" err="1"/>
              <a:t>기록한</a:t>
            </a:r>
            <a:r>
              <a:rPr lang="en-US" altLang="ko" sz="1800" dirty="0"/>
              <a:t> </a:t>
            </a:r>
            <a:r>
              <a:rPr lang="en-US" altLang="ko" sz="1800" dirty="0" err="1"/>
              <a:t>선수를</a:t>
            </a:r>
            <a:r>
              <a:rPr lang="en-US" altLang="ko" sz="1800" dirty="0"/>
              <a:t> </a:t>
            </a:r>
            <a:r>
              <a:rPr lang="en-US" altLang="ko" sz="1800" dirty="0" err="1"/>
              <a:t>출시해</a:t>
            </a:r>
            <a:r>
              <a:rPr lang="en-US" altLang="ko" sz="1800" dirty="0"/>
              <a:t> </a:t>
            </a:r>
            <a:r>
              <a:rPr lang="en-US" altLang="ko" sz="1800" dirty="0" err="1"/>
              <a:t>밸런스</a:t>
            </a:r>
            <a:r>
              <a:rPr lang="en-US" altLang="ko" sz="1800" dirty="0"/>
              <a:t> </a:t>
            </a:r>
            <a:r>
              <a:rPr lang="en-US" altLang="ko" sz="1800" dirty="0" err="1"/>
              <a:t>조정</a:t>
            </a:r>
            <a:r>
              <a:rPr lang="en-US" altLang="ko" sz="1800" dirty="0"/>
              <a:t> </a:t>
            </a:r>
            <a:r>
              <a:rPr lang="en-US" altLang="ko" sz="1800" dirty="0" err="1"/>
              <a:t>가능</a:t>
            </a:r>
            <a:endParaRPr lang="en-US" altLang="ko" sz="18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altLang="ko" sz="1800" dirty="0"/>
              <a:t>LAD </a:t>
            </a:r>
            <a:r>
              <a:rPr lang="en-US" altLang="ko" sz="1800" dirty="0" err="1"/>
              <a:t>박찬호</a:t>
            </a:r>
            <a:r>
              <a:rPr lang="en-US" altLang="ko" sz="1800" dirty="0"/>
              <a:t>, </a:t>
            </a:r>
            <a:r>
              <a:rPr lang="en-US" altLang="ko" sz="1800" dirty="0" err="1"/>
              <a:t>노모</a:t>
            </a:r>
            <a:r>
              <a:rPr lang="en-US" altLang="ko" sz="1800" dirty="0"/>
              <a:t> </a:t>
            </a:r>
            <a:r>
              <a:rPr lang="en-US" altLang="ko" sz="1800" dirty="0" err="1"/>
              <a:t>히데오</a:t>
            </a:r>
            <a:r>
              <a:rPr lang="en-US" altLang="ko" sz="1800" dirty="0"/>
              <a:t>/SEA </a:t>
            </a:r>
            <a:r>
              <a:rPr lang="en-US" altLang="ko" sz="1800" dirty="0" err="1"/>
              <a:t>스즈키</a:t>
            </a:r>
            <a:r>
              <a:rPr lang="en-US" altLang="ko" sz="1800" dirty="0"/>
              <a:t> </a:t>
            </a:r>
            <a:r>
              <a:rPr lang="en-US" altLang="ko" sz="1800" dirty="0" err="1"/>
              <a:t>이치로</a:t>
            </a:r>
            <a:r>
              <a:rPr lang="en-US" altLang="ko" sz="1800" dirty="0"/>
              <a:t>/NYY, LAD </a:t>
            </a:r>
            <a:r>
              <a:rPr lang="en-US" altLang="ko" sz="1800" dirty="0" err="1"/>
              <a:t>구로다</a:t>
            </a:r>
            <a:r>
              <a:rPr lang="en-US" altLang="ko" sz="1800" dirty="0"/>
              <a:t> </a:t>
            </a:r>
            <a:r>
              <a:rPr lang="en-US" altLang="ko" sz="1800" dirty="0" err="1"/>
              <a:t>히로키</a:t>
            </a:r>
            <a:r>
              <a:rPr lang="en-US" altLang="ko" sz="1800" dirty="0"/>
              <a:t> 등 한/일 </a:t>
            </a:r>
            <a:r>
              <a:rPr lang="en-US" altLang="ko" sz="1800" dirty="0" err="1"/>
              <a:t>선수</a:t>
            </a:r>
            <a:r>
              <a:rPr lang="en-US" altLang="ko" sz="1800" dirty="0"/>
              <a:t> </a:t>
            </a:r>
            <a:r>
              <a:rPr lang="en-US" altLang="ko" sz="1800" dirty="0" err="1"/>
              <a:t>출시시</a:t>
            </a:r>
            <a:r>
              <a:rPr lang="en-US" altLang="ko" sz="1800" dirty="0"/>
              <a:t> </a:t>
            </a:r>
            <a:r>
              <a:rPr lang="en-US" altLang="ko" sz="1800" dirty="0" err="1"/>
              <a:t>해당</a:t>
            </a:r>
            <a:r>
              <a:rPr lang="en-US" altLang="ko" sz="1800" dirty="0"/>
              <a:t> </a:t>
            </a:r>
            <a:r>
              <a:rPr lang="en-US" altLang="ko" sz="1800" dirty="0" err="1"/>
              <a:t>시장에서</a:t>
            </a:r>
            <a:r>
              <a:rPr lang="en-US" altLang="ko" sz="1800" dirty="0"/>
              <a:t> </a:t>
            </a:r>
            <a:r>
              <a:rPr lang="en-US" altLang="ko" sz="1800" dirty="0" err="1"/>
              <a:t>매출상승</a:t>
            </a:r>
            <a:r>
              <a:rPr lang="en-US" altLang="ko" sz="1800" dirty="0"/>
              <a:t> </a:t>
            </a:r>
            <a:r>
              <a:rPr lang="en-US" altLang="ko" sz="1800" dirty="0" err="1"/>
              <a:t>기대</a:t>
            </a:r>
            <a:r>
              <a:rPr lang="en-US" altLang="ko" sz="1800" dirty="0"/>
              <a:t> </a:t>
            </a:r>
            <a:r>
              <a:rPr lang="en-US" altLang="ko" sz="1800" dirty="0" err="1"/>
              <a:t>가능</a:t>
            </a:r>
            <a:endParaRPr lang="en-US" altLang="ko" sz="18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" altLang="en-US" sz="1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F2E5BB-A89C-4B84-0A28-54B52FABE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0D957-CAF3-76C3-BCC2-EF90041230BB}"/>
              </a:ext>
            </a:extLst>
          </p:cNvPr>
          <p:cNvSpPr txBox="1"/>
          <p:nvPr/>
        </p:nvSpPr>
        <p:spPr>
          <a:xfrm>
            <a:off x="8841478" y="104216"/>
            <a:ext cx="3296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dirty="0">
                <a:ea typeface="맑은 고딕"/>
                <a:cs typeface="Calibri"/>
              </a:rPr>
              <a:t>개선점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Google Shape;60;p14"/>
          <p:cNvGraphicFramePr/>
          <p:nvPr>
            <p:extLst>
              <p:ext uri="{D42A27DB-BD31-4B8C-83A1-F6EECF244321}">
                <p14:modId xmlns:p14="http://schemas.microsoft.com/office/powerpoint/2010/main" val="4169841279"/>
              </p:ext>
            </p:extLst>
          </p:nvPr>
        </p:nvGraphicFramePr>
        <p:xfrm>
          <a:off x="1270000" y="1235001"/>
          <a:ext cx="9651997" cy="46866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55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8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8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024">
                  <a:extLst>
                    <a:ext uri="{9D8B030D-6E8A-4147-A177-3AD203B41FA5}">
                      <a16:colId xmlns:a16="http://schemas.microsoft.com/office/drawing/2014/main" val="168339154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600" b="1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발견 시점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600" b="1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버그 내용</a:t>
                      </a:r>
                      <a:endParaRPr sz="14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600" b="1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동향</a:t>
                      </a:r>
                      <a:endParaRPr sz="19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" sz="1400" b="1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개수</a:t>
                      </a:r>
                      <a:endParaRPr sz="19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400" b="1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우선순위</a:t>
                      </a:r>
                    </a:p>
                  </a:txBody>
                  <a:tcPr marL="86367" marR="86367" marT="23866" marB="2386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9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2023.08.21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1. </a:t>
                      </a:r>
                      <a:r>
                        <a:rPr lang="ko" sz="1300" u="none" strike="noStrike" cap="none" dirty="0"/>
                        <a:t>이벤트 토큰 획득 수량 설정 오류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토큰 획득 수량이 </a:t>
                      </a:r>
                      <a:r>
                        <a:rPr lang="ko" sz="1300" dirty="0"/>
                        <a:t>적어</a:t>
                      </a:r>
                      <a:r>
                        <a:rPr lang="ko" sz="1300" u="none" strike="noStrike" cap="none" dirty="0"/>
                        <a:t> 불편함</a:t>
                      </a:r>
                      <a:endParaRPr sz="13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-&gt;토큰 수량 상향조정</a:t>
                      </a:r>
                      <a:endParaRPr sz="1300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3</a:t>
                      </a:r>
                      <a:endParaRPr sz="1300" u="none" strike="noStrike" cap="none" dirty="0"/>
                    </a:p>
                  </a:txBody>
                  <a:tcPr marL="86367" marR="86367" marT="23866" marB="2386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3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2023.08.26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2. </a:t>
                      </a:r>
                      <a:r>
                        <a:rPr lang="ko" sz="1300" u="none" strike="noStrike" cap="none" dirty="0"/>
                        <a:t>리그 난이도 설정 오류(최상 리그에서 최하 리그 난이도의 선수 출현)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최하 난이도를 상대해 최상 난이도 보상을 획득한 유저들에게 강력한 제재가 가해져야 한다는 의견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237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300" u="none" strike="noStrike" cap="none" dirty="0"/>
                        <a:t>2</a:t>
                      </a:r>
                    </a:p>
                  </a:txBody>
                  <a:tcPr marL="86367" marR="86367" marT="23866" marB="2386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2023.09.25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3. </a:t>
                      </a:r>
                      <a:r>
                        <a:rPr lang="ko" sz="1300" u="none" strike="noStrike" cap="none" dirty="0"/>
                        <a:t>픽업 10회 스카우트 재화 설정오류(통상 1/10로 설정)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스타는 유료재화 이므로 빠르게 </a:t>
                      </a:r>
                      <a:r>
                        <a:rPr lang="ko" sz="1300" u="none" strike="noStrike" cap="none" dirty="0" err="1"/>
                        <a:t>수정해야하며</a:t>
                      </a:r>
                      <a:r>
                        <a:rPr lang="ko" sz="1300" u="none" strike="noStrike" cap="none" dirty="0"/>
                        <a:t> 사용자들에게 제재가 가해져야 한다는 의견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97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300" u="none" strike="noStrike" cap="none" dirty="0"/>
                        <a:t>1</a:t>
                      </a:r>
                    </a:p>
                  </a:txBody>
                  <a:tcPr marL="86367" marR="86367" marT="23866" marB="2386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3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2023.10.25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4. </a:t>
                      </a:r>
                      <a:r>
                        <a:rPr lang="ko" sz="1300" u="none" strike="noStrike" cap="none" dirty="0"/>
                        <a:t>리그 경기 재시작시 </a:t>
                      </a:r>
                      <a:r>
                        <a:rPr lang="ko" sz="1300" u="none" strike="noStrike" cap="none" dirty="0" err="1"/>
                        <a:t>메인화면으로</a:t>
                      </a:r>
                      <a:r>
                        <a:rPr lang="ko" sz="1300" u="none" strike="noStrike" cap="none" dirty="0"/>
                        <a:t> </a:t>
                      </a:r>
                      <a:r>
                        <a:rPr lang="ko" sz="1300" u="none" strike="noStrike" cap="none" dirty="0" err="1"/>
                        <a:t>나가짐</a:t>
                      </a:r>
                      <a:endParaRPr sz="1300" u="none" strike="noStrike" cap="none" dirty="0" err="1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리그 진행을 초기화하고 다시 진행해야 하기 때문에 불편함</a:t>
                      </a:r>
                      <a:endParaRPr sz="13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-&gt;리그 재시작시 게임 진행 되도록 수정</a:t>
                      </a:r>
                      <a:endParaRPr sz="1300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6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300" u="none" strike="noStrike" cap="none" dirty="0"/>
                        <a:t>5</a:t>
                      </a:r>
                    </a:p>
                  </a:txBody>
                  <a:tcPr marL="86367" marR="86367" marT="23866" marB="2386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3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2023.11.06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5. </a:t>
                      </a:r>
                      <a:r>
                        <a:rPr lang="ko" sz="1300" u="none" strike="noStrike" cap="none" dirty="0"/>
                        <a:t>타석의 선수가 사라지는 버그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게임을 진행하는데 문제는 없으나 불편하다는 의견</a:t>
                      </a:r>
                      <a:endParaRPr sz="13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-&gt;타석에 선수가 보이도록 조치</a:t>
                      </a:r>
                      <a:endParaRPr sz="1300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3</a:t>
                      </a:r>
                      <a:endParaRPr sz="1300" u="none" strike="noStrike" cap="none" dirty="0"/>
                    </a:p>
                  </a:txBody>
                  <a:tcPr marL="86367" marR="86367" marT="23867" marB="23867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300" u="none" strike="noStrike" cap="none" dirty="0"/>
                        <a:t>6</a:t>
                      </a:r>
                    </a:p>
                  </a:txBody>
                  <a:tcPr marL="86367" marR="86367" marT="23866" marB="2386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2023.12.25</a:t>
                      </a:r>
                      <a:endParaRPr sz="1300" u="none" strike="noStrike" cap="none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6. </a:t>
                      </a:r>
                      <a:r>
                        <a:rPr lang="ko" sz="1300" u="none" strike="noStrike" cap="none" dirty="0"/>
                        <a:t>강화 지원 이벤트 경기의 상품이 잘못 노출됨</a:t>
                      </a:r>
                      <a:endParaRPr sz="1300" u="none" strike="noStrike" cap="none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u="none" strike="noStrike" cap="none" dirty="0"/>
                        <a:t>해당 오류가 수정되기 이전 이벤트 상점을 이용할 수 없어 불편함</a:t>
                      </a:r>
                      <a:endParaRPr sz="13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300" dirty="0"/>
                        <a:t>-&gt;이벤트 상품을 정상화 해 이벤트 상점을 이용 할 수 있도록 수정</a:t>
                      </a:r>
                      <a:endParaRPr sz="1300" dirty="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300" u="none" strike="noStrike" cap="none" dirty="0"/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4</a:t>
                      </a:r>
                      <a:endParaRPr sz="1300" u="none" strike="noStrike" cap="none" dirty="0"/>
                    </a:p>
                  </a:txBody>
                  <a:tcPr marL="121899" marR="121899" marT="121899" marB="121899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chemeClr val="dk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1" name="Google Shape;61;p14"/>
          <p:cNvSpPr txBox="1"/>
          <p:nvPr/>
        </p:nvSpPr>
        <p:spPr>
          <a:xfrm>
            <a:off x="1173267" y="493300"/>
            <a:ext cx="3608000" cy="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33">
                <a:solidFill>
                  <a:schemeClr val="dk1"/>
                </a:solidFill>
              </a:rPr>
              <a:t>버그 목록</a:t>
            </a:r>
            <a:endParaRPr sz="2933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477818" y="5894959"/>
            <a:ext cx="97860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1, 6 출처: MLB 라이벌 공식 커뮤니티 공지사항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2~5 출처: MLB 라이벌 갤러리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 flipH="1" flipV="1">
            <a:off x="8751511" y="1760529"/>
            <a:ext cx="1070359" cy="4831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4"/>
          <p:cNvCxnSpPr/>
          <p:nvPr/>
        </p:nvCxnSpPr>
        <p:spPr>
          <a:xfrm flipH="1" flipV="1">
            <a:off x="8771599" y="4848590"/>
            <a:ext cx="1020582" cy="106370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C192FF-A8AA-4FDC-0858-E479D736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8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33"/>
              <a:t>버그 수정 우선순위</a:t>
            </a:r>
            <a:endParaRPr sz="2933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ko" sz="1850"/>
              <a:t>의견 개수: </a:t>
            </a:r>
            <a:r>
              <a:rPr lang="en-US" altLang="ko" sz="1850"/>
              <a:t>2&gt;3&gt;4&gt;5</a:t>
            </a:r>
            <a:r>
              <a:rPr lang="ko" altLang="en-US" sz="1850"/>
              <a:t> </a:t>
            </a:r>
            <a:r>
              <a:rPr lang="en-US" altLang="ko" sz="1850"/>
              <a:t>/ 1=6</a:t>
            </a:r>
            <a:endParaRPr sz="18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50"/>
              <a:t>사측의 금전적 손해 비중: 3&gt;2&gt;1=6&gt;4≥5</a:t>
            </a:r>
            <a:endParaRPr sz="18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50"/>
              <a:t>버그 수정 우선 순위: 3&gt;2&gt;1&gt;6&gt;4&gt;5</a:t>
            </a:r>
            <a:endParaRPr sz="18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  <a:p>
            <a:pPr marL="0" indent="0">
              <a:buNone/>
            </a:pPr>
            <a:r>
              <a:rPr lang="ko" altLang="en-US" sz="1850"/>
              <a:t> </a:t>
            </a:r>
            <a:r>
              <a:rPr lang="ko" sz="1850"/>
              <a:t>3번의 경우 유료 재화, 2번의 경우 </a:t>
            </a:r>
            <a:r>
              <a:rPr lang="ko" altLang="en-US" sz="1850"/>
              <a:t>보상 중</a:t>
            </a:r>
            <a:r>
              <a:rPr lang="ko" sz="1850"/>
              <a:t> 일부가 </a:t>
            </a:r>
            <a:r>
              <a:rPr lang="ko" altLang="en-US" sz="1850"/>
              <a:t>유료로</a:t>
            </a:r>
            <a:r>
              <a:rPr lang="ko" sz="1850"/>
              <a:t> 판매하는 보상이 섞여 있어 길게 유지 될 경우 사측의 금전적 손해가 커지기 때문에 가장 우선적으로 </a:t>
            </a:r>
            <a:r>
              <a:rPr lang="ko" altLang="en-US" sz="1850"/>
              <a:t>고쳐져야 함</a:t>
            </a:r>
            <a:r>
              <a:rPr lang="ko" sz="1850"/>
              <a:t>.</a:t>
            </a:r>
            <a:endParaRPr sz="18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  <a:p>
            <a:pPr marL="0" indent="0">
              <a:buNone/>
            </a:pPr>
            <a:r>
              <a:rPr lang="ko" sz="1850"/>
              <a:t> 1, 6번의 경우 모두 이벤트와 관련된 버그지만 오래 지속 </a:t>
            </a:r>
            <a:r>
              <a:rPr lang="ko" altLang="en-US" sz="1850"/>
              <a:t>될 시</a:t>
            </a:r>
            <a:r>
              <a:rPr lang="ko" sz="1850"/>
              <a:t> 1번의 경우 모든 유저들의 토큰 획득 데이터를 </a:t>
            </a:r>
            <a:r>
              <a:rPr lang="ko" altLang="en-US" sz="1850"/>
              <a:t>찾아야 하고</a:t>
            </a:r>
            <a:r>
              <a:rPr lang="ko" sz="1850"/>
              <a:t> 6번의 경우 상품의 리스트를 정상적으로 </a:t>
            </a:r>
            <a:r>
              <a:rPr lang="ko" altLang="en-US" sz="1850"/>
              <a:t>교체 후</a:t>
            </a:r>
            <a:r>
              <a:rPr lang="ko" sz="1850"/>
              <a:t> 이용 가능하게 만들어 주면 됨.</a:t>
            </a:r>
            <a:endParaRPr sz="18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  <a:p>
            <a:pPr marL="0" indent="0">
              <a:buNone/>
            </a:pPr>
            <a:r>
              <a:rPr lang="ko" altLang="en-US" sz="1850"/>
              <a:t> </a:t>
            </a:r>
            <a:r>
              <a:rPr lang="ko" sz="1850"/>
              <a:t>4, 5번의 경우 다른 케이스에 비하면 사측의 금전적인 손해가 적다고 생각됨.</a:t>
            </a:r>
            <a:r>
              <a:rPr lang="ko" altLang="en-US" sz="1850"/>
              <a:t> </a:t>
            </a:r>
            <a:endParaRPr sz="1867"/>
          </a:p>
          <a:p>
            <a:pPr marL="0" indent="0">
              <a:buNone/>
            </a:pPr>
            <a:r>
              <a:rPr lang="ko" altLang="en-US" sz="1850"/>
              <a:t> </a:t>
            </a:r>
            <a:r>
              <a:rPr lang="ko" sz="1850"/>
              <a:t>4번이 5번의 버그보다 게임 이용에 불편함과 리스크가 더 크다고 생각되어 4&gt;5의 우선순위로 결정.</a:t>
            </a:r>
            <a:endParaRPr sz="185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739231-47BF-7EE4-4FAC-0BCD77378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6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1917392" y="925552"/>
            <a:ext cx="8534800" cy="41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-그래프, 상황 등을 보고 리포트를 해 봄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" name="Google Shape;141;p26"/>
          <p:cNvGraphicFramePr/>
          <p:nvPr>
            <p:extLst>
              <p:ext uri="{D42A27DB-BD31-4B8C-83A1-F6EECF244321}">
                <p14:modId xmlns:p14="http://schemas.microsoft.com/office/powerpoint/2010/main" val="3553814177"/>
              </p:ext>
            </p:extLst>
          </p:nvPr>
        </p:nvGraphicFramePr>
        <p:xfrm>
          <a:off x="228601" y="914400"/>
          <a:ext cx="11734833" cy="55423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8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</a:rPr>
                        <a:t>C</a:t>
                      </a:r>
                      <a:endParaRPr lang="ko" altLang="en-US" sz="1500" b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심각도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/>
                        <a:t>Trivial</a:t>
                      </a:r>
                      <a:endParaRPr lang="ko-KR" altLang="en-US"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빈도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상시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테스터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왕현민</a:t>
                      </a:r>
                      <a:endParaRPr sz="1500" err="1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일시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 u="none" strike="noStrike" cap="none">
                          <a:latin typeface="Arial"/>
                          <a:ea typeface="Arial"/>
                          <a:cs typeface="Arial"/>
                        </a:rPr>
                        <a:t>2024</a:t>
                      </a: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년 </a:t>
                      </a:r>
                      <a:r>
                        <a:rPr lang="en-US" altLang="ko" sz="1500" b="0" u="none" strike="noStrike" cap="none">
                          <a:latin typeface="Arial"/>
                          <a:ea typeface="Arial"/>
                          <a:cs typeface="Arial"/>
                        </a:rPr>
                        <a:t>1</a:t>
                      </a: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월 </a:t>
                      </a:r>
                      <a:r>
                        <a:rPr lang="en-US" altLang="ko" sz="1500">
                          <a:latin typeface="Arial"/>
                          <a:ea typeface="Arial"/>
                          <a:cs typeface="Arial"/>
                        </a:rPr>
                        <a:t>11</a:t>
                      </a: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en-US" altLang="ko" sz="1500">
                          <a:latin typeface="Arial"/>
                          <a:ea typeface="Arial"/>
                          <a:cs typeface="Arial"/>
                        </a:rPr>
                        <a:t>21</a:t>
                      </a:r>
                      <a:r>
                        <a:rPr lang="en-US" altLang="ko" sz="1500" b="0" u="none" strike="noStrike" cap="none">
                          <a:latin typeface="Arial"/>
                          <a:ea typeface="Arial"/>
                          <a:cs typeface="Arial"/>
                        </a:rPr>
                        <a:t>:20</a:t>
                      </a:r>
                      <a:endParaRPr lang="ko" altLang="en-US"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일시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 i="0" u="none" strike="noStrike" noProof="0">
                          <a:solidFill>
                            <a:srgbClr val="000000"/>
                          </a:solidFill>
                          <a:latin typeface="Arial"/>
                          <a:sym typeface="Arial"/>
                        </a:rPr>
                        <a:t>2024</a:t>
                      </a:r>
                      <a:r>
                        <a:rPr lang="ko" sz="1500" b="0" i="0" u="none" strike="noStrike" noProof="0">
                          <a:solidFill>
                            <a:srgbClr val="000000"/>
                          </a:solidFill>
                          <a:latin typeface="Arial"/>
                          <a:ea typeface="Arial"/>
                          <a:sym typeface="Arial"/>
                        </a:rPr>
                        <a:t>년</a:t>
                      </a:r>
                      <a:r>
                        <a:rPr lang="ko" altLang="en-US" sz="1500" b="0" i="0" u="none" strike="noStrike" noProof="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 </a:t>
                      </a:r>
                      <a:r>
                        <a:rPr lang="en-US" altLang="ko" sz="1500" b="0" i="0" u="none" strike="noStrike" noProof="0">
                          <a:solidFill>
                            <a:srgbClr val="000000"/>
                          </a:solidFill>
                          <a:latin typeface="Arial"/>
                          <a:sym typeface="Arial"/>
                        </a:rPr>
                        <a:t>1</a:t>
                      </a:r>
                      <a:r>
                        <a:rPr lang="ko" altLang="en-US" sz="1500" b="0" i="0" u="none" strike="noStrike" noProof="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월 </a:t>
                      </a:r>
                      <a:r>
                        <a:rPr lang="en-US" altLang="ko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r>
                        <a:rPr lang="ko" sz="1500" b="0" i="0" u="none" strike="noStrike" noProof="0">
                          <a:solidFill>
                            <a:srgbClr val="000000"/>
                          </a:solidFill>
                          <a:latin typeface="Arial"/>
                          <a:ea typeface="Arial"/>
                          <a:sym typeface="Arial"/>
                        </a:rPr>
                        <a:t>일</a:t>
                      </a:r>
                      <a:r>
                        <a:rPr lang="ko" altLang="en-US" sz="1500" b="0" i="0" u="none" strike="noStrike" noProof="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 </a:t>
                      </a:r>
                      <a:r>
                        <a:rPr lang="en-US" altLang="ko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21:20</a:t>
                      </a:r>
                      <a:endParaRPr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환경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갤럭시 </a:t>
                      </a:r>
                      <a:r>
                        <a:rPr lang="en-US" altLang="ko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S20+</a:t>
                      </a:r>
                      <a:r>
                        <a:rPr lang="ko" altLang="en-US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altLang="ko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MLB</a:t>
                      </a:r>
                      <a:r>
                        <a:rPr lang="ko" altLang="en-US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ko" altLang="en-US" sz="15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라이벌스</a:t>
                      </a:r>
                      <a:r>
                        <a:rPr lang="ko" altLang="en-US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en-US" altLang="ko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V1.06.00</a:t>
                      </a:r>
                      <a:endParaRPr lang="en-US" sz="1500" b="0" i="0" u="none" strike="noStrike" noProof="0">
                        <a:solidFill>
                          <a:srgbClr val="808080"/>
                        </a:solidFill>
                        <a:latin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제목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Arial"/>
                          <a:cs typeface="Arial"/>
                        </a:rPr>
                        <a:t>리그 하이라이트 리워드 게이지 초과</a:t>
                      </a:r>
                      <a:endParaRPr lang="ko" altLang="en-US" sz="1500">
                        <a:latin typeface="Arial"/>
                        <a:cs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재현 방법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altLang="ko" sz="1500"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</a:rPr>
                        <a:t>리그모드&gt;하이라이트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>
                          <a:latin typeface="Arial"/>
                          <a:cs typeface="Arial"/>
                        </a:rPr>
                        <a:t>2.하이타리트 </a:t>
                      </a:r>
                      <a:r>
                        <a:rPr lang="en-US" altLang="ko" sz="1500" err="1">
                          <a:latin typeface="Arial"/>
                          <a:cs typeface="Arial"/>
                        </a:rPr>
                        <a:t>모드</a:t>
                      </a:r>
                      <a:r>
                        <a:rPr lang="en-US" altLang="ko" sz="150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" sz="1500" err="1">
                          <a:latin typeface="Arial"/>
                          <a:cs typeface="Arial"/>
                        </a:rPr>
                        <a:t>상단</a:t>
                      </a:r>
                      <a:r>
                        <a:rPr lang="en-US" altLang="ko" sz="150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" sz="1500" err="1">
                          <a:latin typeface="Arial"/>
                          <a:cs typeface="Arial"/>
                        </a:rPr>
                        <a:t>리워드</a:t>
                      </a:r>
                      <a:r>
                        <a:rPr lang="en-US" altLang="ko" sz="150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" sz="1500" err="1">
                          <a:latin typeface="Arial"/>
                          <a:cs typeface="Arial"/>
                        </a:rPr>
                        <a:t>게이지</a:t>
                      </a:r>
                      <a:r>
                        <a:rPr lang="en-US" altLang="ko" sz="150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" sz="1500" err="1">
                          <a:latin typeface="Arial"/>
                          <a:cs typeface="Arial"/>
                        </a:rPr>
                        <a:t>확인</a:t>
                      </a:r>
                      <a:endParaRPr lang="ko" sz="1500" err="1">
                        <a:latin typeface="Arial"/>
                        <a:cs typeface="Arial"/>
                      </a:endParaRPr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50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기대 결과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500">
                          <a:latin typeface="Arial"/>
                          <a:ea typeface="Arial"/>
                          <a:cs typeface="Arial"/>
                        </a:rPr>
                        <a:t>최대 보상인 3000 포인트를 초과하는 포인트를 얻으면 리워드 </a:t>
                      </a:r>
                      <a:r>
                        <a:rPr lang="ko" altLang="en-US" sz="1500" u="sng">
                          <a:latin typeface="Arial"/>
                          <a:ea typeface="Arial"/>
                          <a:cs typeface="Arial"/>
                        </a:rPr>
                        <a:t>게이지를 초과</a:t>
                      </a:r>
                      <a:r>
                        <a:rPr lang="ko" altLang="en-US" sz="1500">
                          <a:latin typeface="Arial"/>
                          <a:ea typeface="Arial"/>
                          <a:cs typeface="Arial"/>
                        </a:rPr>
                        <a:t>하여 출력됨. 최대치를 출력하지 않도록 </a:t>
                      </a:r>
                      <a:r>
                        <a:rPr lang="ko" altLang="en-US" sz="1500" err="1">
                          <a:latin typeface="Arial"/>
                          <a:ea typeface="Arial"/>
                          <a:cs typeface="Arial"/>
                        </a:rPr>
                        <a:t>수정요망</a:t>
                      </a:r>
                      <a:r>
                        <a:rPr lang="ko" altLang="en-US" sz="1500"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endParaRPr lang="ko" altLang="en-US"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참고 자료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</a:rPr>
                        <a:t>  </a:t>
                      </a:r>
                      <a:endParaRPr>
                        <a:sym typeface="Arial"/>
                      </a:endParaRPr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2" name="Google Shape;142;p26"/>
          <p:cNvSpPr txBox="1"/>
          <p:nvPr/>
        </p:nvSpPr>
        <p:spPr>
          <a:xfrm>
            <a:off x="228600" y="66900"/>
            <a:ext cx="5149600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2"/>
                </a:solidFill>
              </a:rPr>
              <a:t>MLB 라이벌</a:t>
            </a:r>
            <a:r>
              <a:rPr lang="ko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버그리포트</a:t>
            </a:r>
            <a:endParaRPr lang="ko-KR" altLang="en-US" sz="2400">
              <a:solidFill>
                <a:schemeClr val="dk2"/>
              </a:solidFill>
            </a:endParaRPr>
          </a:p>
        </p:txBody>
      </p:sp>
      <p:pic>
        <p:nvPicPr>
          <p:cNvPr id="2" name="그림 1" descr="텍스트, 스크린샷, 플레이어, 득점판이(가) 표시된 사진&#10;&#10;자동 생성된 설명">
            <a:extLst>
              <a:ext uri="{FF2B5EF4-FFF2-40B4-BE49-F238E27FC236}">
                <a16:creationId xmlns:a16="http://schemas.microsoft.com/office/drawing/2014/main" id="{62732FBF-755E-8C00-99EA-36587A3B6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14" y="3943350"/>
            <a:ext cx="1726866" cy="24955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69C6CD-55BE-CB0B-516F-80CAA5FE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1532" y="6436095"/>
            <a:ext cx="2844800" cy="365125"/>
          </a:xfrm>
        </p:spPr>
        <p:txBody>
          <a:bodyPr/>
          <a:lstStyle/>
          <a:p>
            <a:r>
              <a:rPr lang="en-US"/>
              <a:t>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652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1917392" y="925552"/>
            <a:ext cx="8534800" cy="41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-그래프, 상황 등을 보고 리포트를 해 봄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" name="Google Shape;141;p26"/>
          <p:cNvGraphicFramePr/>
          <p:nvPr>
            <p:extLst>
              <p:ext uri="{D42A27DB-BD31-4B8C-83A1-F6EECF244321}">
                <p14:modId xmlns:p14="http://schemas.microsoft.com/office/powerpoint/2010/main" val="2738761219"/>
              </p:ext>
            </p:extLst>
          </p:nvPr>
        </p:nvGraphicFramePr>
        <p:xfrm>
          <a:off x="228601" y="914400"/>
          <a:ext cx="11734833" cy="55423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8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</a:rPr>
                        <a:t>S</a:t>
                      </a:r>
                      <a:endParaRPr lang="ko" sz="1500" b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심각도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>
                          <a:latin typeface="Arial"/>
                          <a:ea typeface="Arial"/>
                          <a:cs typeface="Arial"/>
                        </a:rPr>
                        <a:t>Critical</a:t>
                      </a:r>
                      <a:endParaRPr lang="ko"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빈도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상시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테스터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왕현민</a:t>
                      </a:r>
                      <a:endParaRPr sz="1500" err="1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일시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2023년 </a:t>
                      </a:r>
                      <a:r>
                        <a:rPr lang="en-US" altLang="ko" sz="1500" b="0" u="none" strike="noStrike" cap="none">
                          <a:latin typeface="Arial"/>
                          <a:ea typeface="Arial"/>
                          <a:cs typeface="Arial"/>
                        </a:rPr>
                        <a:t>9</a:t>
                      </a: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월 </a:t>
                      </a:r>
                      <a:r>
                        <a:rPr lang="en-US" altLang="ko" sz="1500" b="0" u="none" strike="noStrike" cap="none">
                          <a:latin typeface="Arial"/>
                          <a:ea typeface="Arial"/>
                          <a:cs typeface="Arial"/>
                        </a:rPr>
                        <a:t>25</a:t>
                      </a: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en-US" altLang="ko" sz="1500" b="0" u="none" strike="noStrike" cap="none">
                          <a:latin typeface="Arial"/>
                          <a:ea typeface="Arial"/>
                          <a:cs typeface="Arial"/>
                        </a:rPr>
                        <a:t>00:20</a:t>
                      </a:r>
                      <a:endParaRPr lang="ko"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일시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u="none" strike="noStrike" cap="none">
                          <a:latin typeface="Arial"/>
                          <a:ea typeface="Arial"/>
                          <a:cs typeface="Arial"/>
                        </a:rPr>
                        <a:t>2023</a:t>
                      </a:r>
                      <a:r>
                        <a:rPr lang="ko" sz="15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년 </a:t>
                      </a:r>
                      <a:r>
                        <a:rPr lang="en-US" altLang="ko" sz="1500" u="none" strike="noStrike" cap="none">
                          <a:latin typeface="Arial"/>
                          <a:ea typeface="Arial"/>
                          <a:cs typeface="Arial"/>
                        </a:rPr>
                        <a:t>9</a:t>
                      </a:r>
                      <a:r>
                        <a:rPr lang="ko" sz="15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월 </a:t>
                      </a:r>
                      <a:r>
                        <a:rPr lang="en-US" altLang="ko" sz="1500" u="none" strike="noStrike" cap="none">
                          <a:latin typeface="Arial"/>
                          <a:ea typeface="Arial"/>
                          <a:cs typeface="Arial"/>
                        </a:rPr>
                        <a:t>25</a:t>
                      </a:r>
                      <a:r>
                        <a:rPr lang="ko" sz="15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en-US" altLang="ko" sz="1500" u="none" strike="noStrike" cap="none">
                          <a:latin typeface="Arial"/>
                          <a:ea typeface="Arial"/>
                          <a:cs typeface="Arial"/>
                        </a:rPr>
                        <a:t>00:20</a:t>
                      </a:r>
                      <a:endParaRPr lang="en-US" altLang="ko"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환경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500" err="1">
                          <a:latin typeface="Arial"/>
                          <a:ea typeface="Arial"/>
                          <a:cs typeface="Arial"/>
                        </a:rPr>
                        <a:t>Galaxy</a:t>
                      </a:r>
                      <a:r>
                        <a:rPr lang="ko" altLang="en-US" sz="1500">
                          <a:latin typeface="Arial"/>
                          <a:ea typeface="Arial"/>
                          <a:cs typeface="Arial"/>
                        </a:rPr>
                        <a:t> S20+</a:t>
                      </a:r>
                      <a:endParaRPr lang="ko" altLang="en-US"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제목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500">
                          <a:latin typeface="Arial"/>
                          <a:cs typeface="Arial"/>
                        </a:rPr>
                        <a:t>신규 픽업 스카우트 10회 재화 300개로 설정됨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재현 방법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r>
                        <a:rPr lang="en-US" altLang="ko" sz="1500"/>
                        <a:t>.</a:t>
                      </a:r>
                      <a:r>
                        <a:rPr lang="en-US" altLang="ko" sz="1500" err="1"/>
                        <a:t>메인화면</a:t>
                      </a:r>
                      <a:r>
                        <a:rPr lang="en-US" altLang="ko" sz="1500"/>
                        <a:t>&gt;SCOUT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/>
                        <a:t>2.이벤트&gt;10회 </a:t>
                      </a:r>
                      <a:r>
                        <a:rPr lang="en-US" altLang="ko" sz="1500" err="1"/>
                        <a:t>스카우트</a:t>
                      </a:r>
                      <a:endParaRPr lang="en-US" altLang="ko" sz="1500"/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50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기대 결과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500">
                          <a:latin typeface="Arial"/>
                          <a:ea typeface="Arial"/>
                          <a:cs typeface="Arial"/>
                        </a:rPr>
                        <a:t>10회 스카우트에 사용되는 재화가 300스타로 설정되어 </a:t>
                      </a:r>
                      <a:r>
                        <a:rPr lang="ko" altLang="en-US" sz="1500" u="sng">
                          <a:latin typeface="Arial"/>
                          <a:ea typeface="Arial"/>
                          <a:cs typeface="Arial"/>
                        </a:rPr>
                        <a:t>통상 1/10로 사용</a:t>
                      </a:r>
                      <a:r>
                        <a:rPr lang="ko" altLang="en-US" sz="1500">
                          <a:latin typeface="Arial"/>
                          <a:ea typeface="Arial"/>
                          <a:cs typeface="Arial"/>
                        </a:rPr>
                        <a:t>되는 버그가 발생함. </a:t>
                      </a:r>
                      <a:r>
                        <a:rPr lang="ko" altLang="en-US" sz="1500" err="1">
                          <a:latin typeface="Arial"/>
                          <a:ea typeface="Arial"/>
                          <a:cs typeface="Arial"/>
                        </a:rPr>
                        <a:t>신속시</a:t>
                      </a:r>
                      <a:r>
                        <a:rPr lang="ko" altLang="en-US" sz="1500">
                          <a:latin typeface="Arial"/>
                          <a:ea typeface="Arial"/>
                          <a:cs typeface="Arial"/>
                        </a:rPr>
                        <a:t> 3000스타로 설정해야 피해가 </a:t>
                      </a:r>
                      <a:r>
                        <a:rPr lang="ko" altLang="en-US" sz="1500" err="1">
                          <a:latin typeface="Arial"/>
                          <a:ea typeface="Arial"/>
                          <a:cs typeface="Arial"/>
                        </a:rPr>
                        <a:t>적어질것</a:t>
                      </a:r>
                      <a:r>
                        <a:rPr lang="ko" altLang="en-US" sz="1500">
                          <a:latin typeface="Arial"/>
                          <a:ea typeface="Arial"/>
                          <a:cs typeface="Arial"/>
                        </a:rPr>
                        <a:t>. (스타는 유료재화)</a:t>
                      </a:r>
                      <a:endParaRPr lang="ko" altLang="en-US"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참고 자료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2" name="Google Shape;142;p26"/>
          <p:cNvSpPr txBox="1"/>
          <p:nvPr/>
        </p:nvSpPr>
        <p:spPr>
          <a:xfrm>
            <a:off x="228600" y="66900"/>
            <a:ext cx="5149600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2"/>
                </a:solidFill>
              </a:rPr>
              <a:t>MLB 라이벌</a:t>
            </a:r>
            <a:r>
              <a:rPr lang="ko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버그리포트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" name="그림 1" descr="텍스트, 멀티미디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2041054-9543-251C-12C2-904EBF0EA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02" y="3935186"/>
            <a:ext cx="1917246" cy="2471057"/>
          </a:xfrm>
          <a:prstGeom prst="rect">
            <a:avLst/>
          </a:prstGeom>
        </p:spPr>
      </p:pic>
      <p:pic>
        <p:nvPicPr>
          <p:cNvPr id="3" name="그림 2" descr="텍스트, 멀티미디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E9AB846-294D-3296-6D6D-7D0692892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911" y="4013427"/>
            <a:ext cx="1873702" cy="2396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56051-E183-7D03-FFB9-67EAD01223DB}"/>
              </a:ext>
            </a:extLst>
          </p:cNvPr>
          <p:cNvSpPr txBox="1"/>
          <p:nvPr/>
        </p:nvSpPr>
        <p:spPr>
          <a:xfrm>
            <a:off x="4058093" y="5130209"/>
            <a:ext cx="1178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  <a:cs typeface="Calibri"/>
              </a:rPr>
              <a:t>정상적인 </a:t>
            </a:r>
          </a:p>
          <a:p>
            <a:r>
              <a:rPr lang="ko-KR" altLang="en-US" sz="1200" err="1">
                <a:ea typeface="맑은 고딕"/>
                <a:cs typeface="Calibri"/>
              </a:rPr>
              <a:t>스카웃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1392D-DA37-3D60-4104-10BA32C2B37D}"/>
              </a:ext>
            </a:extLst>
          </p:cNvPr>
          <p:cNvSpPr txBox="1"/>
          <p:nvPr/>
        </p:nvSpPr>
        <p:spPr>
          <a:xfrm>
            <a:off x="7513674" y="5130209"/>
            <a:ext cx="11695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  <a:cs typeface="Calibri"/>
              </a:rPr>
              <a:t>비정상적인</a:t>
            </a:r>
          </a:p>
          <a:p>
            <a:r>
              <a:rPr lang="ko-KR" altLang="en-US" sz="1200">
                <a:ea typeface="맑은 고딕"/>
                <a:cs typeface="Calibri"/>
              </a:rPr>
              <a:t> </a:t>
            </a:r>
            <a:r>
              <a:rPr lang="ko-KR" altLang="en-US" sz="1200" err="1">
                <a:ea typeface="맑은 고딕"/>
                <a:cs typeface="Calibri"/>
              </a:rPr>
              <a:t>스카웃</a:t>
            </a:r>
            <a:endParaRPr lang="ko-KR" altLang="en-US" sz="1200">
              <a:ea typeface="맑은 고딕"/>
              <a:cs typeface="Calibri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EA43B-12C2-6806-564E-6E6755B5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1532" y="6471537"/>
            <a:ext cx="2844800" cy="365125"/>
          </a:xfrm>
        </p:spPr>
        <p:txBody>
          <a:bodyPr/>
          <a:lstStyle/>
          <a:p>
            <a:r>
              <a:rPr lang="en-US"/>
              <a:t>17</a:t>
            </a:r>
            <a:endParaRPr lang="en-US" altLang="ko-K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82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1917392" y="925552"/>
            <a:ext cx="8534800" cy="41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-그래프, 상황 등을 보고 리포트를 해 봄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" name="Google Shape;141;p26"/>
          <p:cNvGraphicFramePr/>
          <p:nvPr>
            <p:extLst>
              <p:ext uri="{D42A27DB-BD31-4B8C-83A1-F6EECF244321}">
                <p14:modId xmlns:p14="http://schemas.microsoft.com/office/powerpoint/2010/main" val="796543359"/>
              </p:ext>
            </p:extLst>
          </p:nvPr>
        </p:nvGraphicFramePr>
        <p:xfrm>
          <a:off x="228601" y="914400"/>
          <a:ext cx="11654614" cy="557539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2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6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</a:rPr>
                        <a:t>S</a:t>
                      </a:r>
                      <a:endParaRPr lang="ko" altLang="en-US" sz="1500" b="0" err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심각도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dirty="0">
                          <a:latin typeface="Arial"/>
                          <a:ea typeface="Arial"/>
                          <a:cs typeface="Arial"/>
                        </a:rPr>
                        <a:t>Critical</a:t>
                      </a:r>
                      <a:endParaRPr sz="15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빈도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상시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테스터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왕현민</a:t>
                      </a:r>
                      <a:endParaRPr sz="1500" err="1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일시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2023년 </a:t>
                      </a:r>
                      <a:r>
                        <a:rPr lang="en-US" altLang="ko" sz="1500" b="0" u="none" strike="noStrike" cap="none" dirty="0">
                          <a:latin typeface="Arial"/>
                          <a:ea typeface="Arial"/>
                          <a:cs typeface="Arial"/>
                        </a:rPr>
                        <a:t>9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월 </a:t>
                      </a:r>
                      <a:r>
                        <a:rPr lang="en-US" altLang="ko" sz="1500" b="0" u="none" strike="noStrike" cap="none" dirty="0">
                          <a:latin typeface="Arial"/>
                          <a:ea typeface="Arial"/>
                          <a:cs typeface="Arial"/>
                        </a:rPr>
                        <a:t>10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en-US" altLang="ko" sz="1500" b="0" u="none" strike="noStrike" cap="none" dirty="0">
                          <a:latin typeface="Arial"/>
                          <a:ea typeface="Arial"/>
                          <a:cs typeface="Arial"/>
                        </a:rPr>
                        <a:t>21:20</a:t>
                      </a:r>
                      <a:endParaRPr lang="ko" altLang="en-US" sz="15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일시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2024년 </a:t>
                      </a:r>
                      <a:r>
                        <a:rPr lang="en-US" altLang="ko" sz="1500" u="none" strike="noStrike" cap="none" dirty="0">
                          <a:latin typeface="Arial"/>
                          <a:ea typeface="Arial"/>
                          <a:cs typeface="Arial"/>
                        </a:rPr>
                        <a:t>1</a:t>
                      </a:r>
                      <a:r>
                        <a:rPr lang="ko" sz="15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r>
                        <a:rPr lang="ko" altLang="en-US" sz="1500" u="none" strike="noStrike" cap="none" dirty="0">
                          <a:latin typeface="Arial"/>
                          <a:ea typeface="Arial"/>
                          <a:cs typeface="Arial"/>
                        </a:rPr>
                        <a:t> 1</a:t>
                      </a:r>
                      <a:r>
                        <a:rPr lang="en-US" altLang="ko" sz="1500" u="none" strike="noStrike" cap="none" dirty="0">
                          <a:latin typeface="Arial"/>
                          <a:ea typeface="Arial"/>
                          <a:cs typeface="Arial"/>
                        </a:rPr>
                        <a:t>1</a:t>
                      </a:r>
                      <a:r>
                        <a:rPr lang="ko" sz="15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en-US" altLang="ko" sz="1500" u="none" strike="noStrike" cap="none" dirty="0">
                          <a:latin typeface="Arial"/>
                          <a:ea typeface="Arial"/>
                          <a:cs typeface="Arial"/>
                        </a:rPr>
                        <a:t>21:20</a:t>
                      </a:r>
                      <a:endParaRPr lang="ko" altLang="en-US" sz="15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6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환경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500" dirty="0" err="1">
                          <a:latin typeface="Arial"/>
                          <a:ea typeface="Arial"/>
                          <a:cs typeface="Arial"/>
                        </a:rPr>
                        <a:t>Galaxy</a:t>
                      </a: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 S20+/LDPlayer9</a:t>
                      </a:r>
                      <a:endParaRPr lang="ko" altLang="en-US" sz="1500" dirty="0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6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제목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latin typeface="Arial"/>
                          <a:cs typeface="Arial"/>
                        </a:rPr>
                        <a:t>리그 난이도 비정상적 설정 </a:t>
                      </a:r>
                      <a:r>
                        <a:rPr lang="ko" altLang="en-US" sz="1500" dirty="0">
                          <a:latin typeface="Arial"/>
                          <a:cs typeface="Arial"/>
                        </a:rPr>
                        <a:t>오류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9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재현 방법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1</a:t>
                      </a:r>
                      <a:r>
                        <a:rPr lang="en-US" altLang="ko" sz="1500" dirty="0"/>
                        <a:t>.</a:t>
                      </a:r>
                      <a:r>
                        <a:rPr lang="ko" sz="1500" dirty="0"/>
                        <a:t>하나의 기기에서 리그 최하위 난이도 설정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2</a:t>
                      </a:r>
                      <a:r>
                        <a:rPr lang="en-US" altLang="ko" sz="1500" dirty="0"/>
                        <a:t>.</a:t>
                      </a:r>
                      <a:r>
                        <a:rPr lang="en-US" altLang="ko" sz="1500" dirty="0" err="1"/>
                        <a:t>리그</a:t>
                      </a:r>
                      <a:r>
                        <a:rPr lang="en-US" altLang="ko" sz="1500" dirty="0"/>
                        <a:t> </a:t>
                      </a:r>
                      <a:r>
                        <a:rPr lang="en-US" altLang="ko" sz="1500" dirty="0" err="1"/>
                        <a:t>초기화</a:t>
                      </a:r>
                      <a:r>
                        <a:rPr lang="en-US" altLang="ko" sz="1500" dirty="0"/>
                        <a:t> 후 </a:t>
                      </a:r>
                      <a:r>
                        <a:rPr lang="en-US" altLang="ko" sz="1500" dirty="0" err="1"/>
                        <a:t>게임</a:t>
                      </a:r>
                      <a:r>
                        <a:rPr lang="en-US" altLang="ko" sz="1500" dirty="0"/>
                        <a:t> </a:t>
                      </a:r>
                      <a:r>
                        <a:rPr lang="en-US" altLang="ko" sz="1500" dirty="0" err="1"/>
                        <a:t>종료</a:t>
                      </a:r>
                      <a:endParaRPr lang="en-US" altLang="ko" sz="1500" dirty="0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dirty="0"/>
                        <a:t>3.</a:t>
                      </a:r>
                      <a:r>
                        <a:rPr lang="ko" sz="1500" dirty="0"/>
                        <a:t>또 다른 기기에서 리그 최상위 난이도 설정</a:t>
                      </a:r>
                      <a:r>
                        <a:rPr lang="ko" altLang="en-US" sz="1500" dirty="0"/>
                        <a:t> </a:t>
                      </a:r>
                      <a:endParaRPr lang="ko" sz="1500"/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9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기대 결과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위와 같은 방법으로 리그를 설정 한 후 게임을 진행할 시 </a:t>
                      </a:r>
                      <a:r>
                        <a:rPr lang="ko" altLang="en-US" sz="1500" u="sng" dirty="0">
                          <a:latin typeface="Arial"/>
                          <a:ea typeface="Arial"/>
                          <a:cs typeface="Arial"/>
                        </a:rPr>
                        <a:t>최상위 난이도의 리그에서 최하위 난이도의 상대가 나와 비정상 적인 재화 획득</a:t>
                      </a: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을 할 수 있게 된다. 최상위 리그에서 얻을 수 있는 '스킬 등급 </a:t>
                      </a:r>
                      <a:r>
                        <a:rPr lang="ko" altLang="en-US" sz="1500" dirty="0" err="1">
                          <a:latin typeface="Arial"/>
                          <a:ea typeface="Arial"/>
                          <a:cs typeface="Arial"/>
                        </a:rPr>
                        <a:t>보호권'의</a:t>
                      </a: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 경우 패키지로 포함하여 판매하고 있는 대상이므로 신속하게 수정할 필요가 있다.</a:t>
                      </a:r>
                      <a:endParaRPr lang="ko" altLang="en-US" sz="15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87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참고 자료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2" name="Google Shape;142;p26"/>
          <p:cNvSpPr txBox="1"/>
          <p:nvPr/>
        </p:nvSpPr>
        <p:spPr>
          <a:xfrm>
            <a:off x="228600" y="66900"/>
            <a:ext cx="5149600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2"/>
                </a:solidFill>
              </a:rPr>
              <a:t>MLB 라이벌</a:t>
            </a:r>
            <a:r>
              <a:rPr lang="ko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버그리포트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" name="그림 1" descr="스크린샷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20D735F-29DD-DC82-4E3C-249B25A4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417" y="4276224"/>
            <a:ext cx="5276850" cy="171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950389-F941-517D-3643-E2F4BB20B2E0}"/>
              </a:ext>
            </a:extLst>
          </p:cNvPr>
          <p:cNvSpPr txBox="1"/>
          <p:nvPr/>
        </p:nvSpPr>
        <p:spPr>
          <a:xfrm>
            <a:off x="2649279" y="6096000"/>
            <a:ext cx="47049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  <a:cs typeface="Calibri"/>
              </a:rPr>
              <a:t>리그 최하위 보상과 최상위 보상의 차이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146306-8908-497D-23A4-5C9CC837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1532" y="6489258"/>
            <a:ext cx="2844800" cy="365125"/>
          </a:xfrm>
        </p:spPr>
        <p:txBody>
          <a:bodyPr/>
          <a:lstStyle/>
          <a:p>
            <a:r>
              <a:rPr lang="en-US"/>
              <a:t>18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7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1917392" y="925552"/>
            <a:ext cx="8534800" cy="41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-그래프, 상황 등을 보고 리포트를 해 봄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" name="Google Shape;141;p26"/>
          <p:cNvGraphicFramePr/>
          <p:nvPr>
            <p:extLst>
              <p:ext uri="{D42A27DB-BD31-4B8C-83A1-F6EECF244321}">
                <p14:modId xmlns:p14="http://schemas.microsoft.com/office/powerpoint/2010/main" val="3930836568"/>
              </p:ext>
            </p:extLst>
          </p:nvPr>
        </p:nvGraphicFramePr>
        <p:xfrm>
          <a:off x="228601" y="914400"/>
          <a:ext cx="11734833" cy="55880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8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1500" b="0" u="none" strike="noStrike" cap="none" err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심각도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Major</a:t>
                      </a:r>
                      <a:endParaRPr sz="1500" u="none" strike="noStrike" cap="none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빈도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상시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테스터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왕현민</a:t>
                      </a:r>
                      <a:endParaRPr sz="1500" err="1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일시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 u="none" strike="noStrike" cap="none" dirty="0">
                          <a:latin typeface="Arial"/>
                          <a:ea typeface="Arial"/>
                          <a:cs typeface="Arial"/>
                        </a:rPr>
                        <a:t>2024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년 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월 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56</a:t>
                      </a:r>
                      <a:endParaRPr sz="15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일시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2024년 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" sz="15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월 1일 2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ko" sz="15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56</a:t>
                      </a:r>
                      <a:endParaRPr sz="15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환경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LDPlayer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앱 플레이어, </a:t>
                      </a:r>
                      <a:r>
                        <a:rPr lang="ko" sz="1500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1.07.00</a:t>
                      </a: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 </a:t>
                      </a:r>
                      <a:endParaRPr sz="15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제목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랭킹 슬러거 일시 정지 후 계속하기 이후 게임진행 불가</a:t>
                      </a:r>
                      <a:endParaRPr sz="1500" dirty="0"/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재현 방법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lang="ko" sz="1500" dirty="0"/>
                        <a:t>랭킹 슬러거</a:t>
                      </a:r>
                      <a:endParaRPr sz="1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2. </a:t>
                      </a:r>
                      <a:r>
                        <a:rPr lang="ko" sz="1500" dirty="0" err="1"/>
                        <a:t>인게임</a:t>
                      </a:r>
                      <a:r>
                        <a:rPr lang="ko" sz="1500" dirty="0"/>
                        <a:t>-&gt;일시정지</a:t>
                      </a:r>
                      <a:endParaRPr sz="1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3. 계속하기</a:t>
                      </a:r>
                      <a:endParaRPr sz="1500" dirty="0"/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50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기대 결과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계속하기 이후 검은 화면이 유지되며 </a:t>
                      </a:r>
                      <a:r>
                        <a:rPr lang="ko" sz="1500" u="sng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터치가 불가능한 이슈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가 발생. 지속적으로 유지될 시 유저들의 재화의 낭비 및 불편함이 </a:t>
                      </a: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지속될 것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계속하기 터치 시 게임이 진행될 수 있도록 수정 요망.</a:t>
                      </a:r>
                      <a:endParaRPr sz="15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참고 자료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2" name="Google Shape;142;p26"/>
          <p:cNvSpPr txBox="1"/>
          <p:nvPr/>
        </p:nvSpPr>
        <p:spPr>
          <a:xfrm>
            <a:off x="228600" y="66900"/>
            <a:ext cx="5149600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2"/>
                </a:solidFill>
              </a:rPr>
              <a:t>MLB 라이벌</a:t>
            </a:r>
            <a:r>
              <a:rPr lang="ko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버그리포트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212" y="4007206"/>
            <a:ext cx="1462205" cy="244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117" y="4007193"/>
            <a:ext cx="1485427" cy="24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847" y="4009096"/>
            <a:ext cx="1507564" cy="24396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E42EEB-A51B-0543-D409-B54038FF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370" y="6489258"/>
            <a:ext cx="2844800" cy="365125"/>
          </a:xfrm>
        </p:spPr>
        <p:txBody>
          <a:bodyPr/>
          <a:lstStyle/>
          <a:p>
            <a:r>
              <a:rPr lang="en-US"/>
              <a:t>19</a:t>
            </a:r>
            <a:endParaRPr lang="en-US" altLang="ko-K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6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1917392" y="925552"/>
            <a:ext cx="8534800" cy="41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-그래프, 상황 등을 보고 리포트를 해 봄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" name="Google Shape;152;p27"/>
          <p:cNvGraphicFramePr/>
          <p:nvPr>
            <p:extLst>
              <p:ext uri="{D42A27DB-BD31-4B8C-83A1-F6EECF244321}">
                <p14:modId xmlns:p14="http://schemas.microsoft.com/office/powerpoint/2010/main" val="153990900"/>
              </p:ext>
            </p:extLst>
          </p:nvPr>
        </p:nvGraphicFramePr>
        <p:xfrm>
          <a:off x="228601" y="914400"/>
          <a:ext cx="11474624" cy="551059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1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6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0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500" b="0" u="none" strike="noStrike" cap="none" err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심각도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Miner</a:t>
                      </a:r>
                      <a:endParaRPr sz="1500" u="none" strike="noStrike" cap="none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빈도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상시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테스터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왕현민</a:t>
                      </a:r>
                      <a:endParaRPr sz="1500" err="1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일시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 u="none" strike="noStrike" cap="none" dirty="0">
                          <a:latin typeface="Arial"/>
                          <a:ea typeface="Arial"/>
                          <a:cs typeface="Arial"/>
                        </a:rPr>
                        <a:t>2024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년 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월 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r>
                        <a:rPr lang="ko" sz="15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06</a:t>
                      </a:r>
                      <a:endParaRPr sz="15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일시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2024년 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" sz="15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월 1일 2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1:06</a:t>
                      </a:r>
                      <a:endParaRPr sz="15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0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환경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LDPlayer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앱 플레이어, </a:t>
                      </a:r>
                      <a:r>
                        <a:rPr lang="ko" sz="1500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1.07.00</a:t>
                      </a: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 </a:t>
                      </a:r>
                      <a:endParaRPr sz="15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0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제목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랭킹 슬러거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</a:rPr>
                        <a:t> 점수 </a:t>
                      </a: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상승 중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</a:rPr>
                        <a:t> 재시작시</a:t>
                      </a: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 타석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</a:rPr>
                        <a:t> </a:t>
                      </a:r>
                      <a:r>
                        <a:rPr lang="ko" altLang="en-US" sz="1500" dirty="0">
                          <a:latin typeface="Arial"/>
                          <a:ea typeface="Arial"/>
                          <a:cs typeface="Arial"/>
                        </a:rPr>
                        <a:t>들어서기 이전 사운드가 초기화 되지 않음</a:t>
                      </a:r>
                      <a:endParaRPr sz="1500" dirty="0"/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재현 방법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lang="ko" sz="1500" dirty="0"/>
                        <a:t>랭킹 슬러거</a:t>
                      </a:r>
                      <a:endParaRPr sz="1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2.</a:t>
                      </a:r>
                      <a:r>
                        <a:rPr lang="ko" altLang="en-US" sz="1500" dirty="0"/>
                        <a:t> </a:t>
                      </a:r>
                      <a:r>
                        <a:rPr lang="ko" sz="1500" dirty="0" err="1"/>
                        <a:t>인게임</a:t>
                      </a:r>
                      <a:r>
                        <a:rPr lang="ko" sz="1500" dirty="0"/>
                        <a:t> 점수 상승 중 일시정지</a:t>
                      </a:r>
                      <a:endParaRPr sz="1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/>
                        <a:t>3. 재도전</a:t>
                      </a:r>
                      <a:endParaRPr sz="1500" dirty="0"/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1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기대 결과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점수가 올라가는 도중 일시정지 후 재도전 시 선수가 타석에 들어서기 이전까지 화면에서 </a:t>
                      </a:r>
                      <a:r>
                        <a:rPr lang="ko" sz="1500" u="sng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점수가 올라가는 사운드가 계속 출력됨</a:t>
                      </a:r>
                      <a:r>
                        <a:rPr lang="ko" sz="15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해당 컨텐츠는 점수 갱신을 위해 재도전 하기 때문에 많은 유저들이 경험할 것. 점수 상승 도중 재도전을 하더라도 점수 상승 사운드가 지속적으로 출력되지 않도록 수정 요망.</a:t>
                      </a:r>
                      <a:endParaRPr sz="15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39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참고 자료</a:t>
                      </a:r>
                      <a:endParaRPr sz="1500" dirty="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3" name="Google Shape;153;p27"/>
          <p:cNvSpPr txBox="1"/>
          <p:nvPr/>
        </p:nvSpPr>
        <p:spPr>
          <a:xfrm>
            <a:off x="228600" y="66900"/>
            <a:ext cx="5149600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2"/>
                </a:solidFill>
              </a:rPr>
              <a:t>MLB 라이벌</a:t>
            </a:r>
            <a:r>
              <a:rPr lang="ko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버그리포트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135" y="4203481"/>
            <a:ext cx="1373568" cy="221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044" y="4202656"/>
            <a:ext cx="1383425" cy="221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143" y="4202519"/>
            <a:ext cx="1338068" cy="221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8548896" y="4355489"/>
            <a:ext cx="2844800" cy="21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세번째 사진처럼 타석에 들어서는 연출이 진행 되고 있을 때 점수 상승 사운드가 출력</a:t>
            </a: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네번째 사진처럼 타석에 들어섰을 시 사운드 출력 멈춤</a:t>
            </a: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190" y="4201697"/>
            <a:ext cx="1285646" cy="2214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3B831F-2939-E9E2-BEA6-3231BD26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20</a:t>
            </a:r>
            <a:endParaRPr lang="en-US" altLang="ko-K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47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/>
        </p:nvSpPr>
        <p:spPr>
          <a:xfrm>
            <a:off x="1917392" y="925552"/>
            <a:ext cx="8534800" cy="41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-그래프, 상황 등을 보고 리포트를 해 봄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5" name="Google Shape;165;p28"/>
          <p:cNvGraphicFramePr/>
          <p:nvPr>
            <p:extLst>
              <p:ext uri="{D42A27DB-BD31-4B8C-83A1-F6EECF244321}">
                <p14:modId xmlns:p14="http://schemas.microsoft.com/office/powerpoint/2010/main" val="3906852415"/>
              </p:ext>
            </p:extLst>
          </p:nvPr>
        </p:nvGraphicFramePr>
        <p:xfrm>
          <a:off x="228601" y="914400"/>
          <a:ext cx="11734833" cy="53594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8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C</a:t>
                      </a:r>
                      <a:endParaRPr lang="ko" sz="1500" b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심각도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 i="0" u="none" strike="noStrike" noProof="0"/>
                        <a:t>Trivial</a:t>
                      </a:r>
                      <a:endParaRPr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빈도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500" b="0" u="none" strike="noStrike" cap="none">
                          <a:latin typeface="Arial"/>
                          <a:cs typeface="Arial"/>
                        </a:rPr>
                        <a:t>플레이시 드물게 발생</a:t>
                      </a: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테스터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왕현민</a:t>
                      </a:r>
                      <a:endParaRPr sz="1500" err="1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발생 일시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 u="none" strike="noStrike" cap="none">
                          <a:latin typeface="Arial"/>
                          <a:ea typeface="Arial"/>
                          <a:cs typeface="Arial"/>
                        </a:rPr>
                        <a:t>2024</a:t>
                      </a: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년 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월 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 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r>
                        <a:rPr lang="ko" sz="15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: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06</a:t>
                      </a:r>
                      <a:endParaRPr sz="15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일시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2024년 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" sz="15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월 1일 2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1:06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환경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LDPlayer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 앱 플레이어, </a:t>
                      </a: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 1.07.00</a:t>
                      </a:r>
                      <a:r>
                        <a:rPr lang="ko" altLang="en-US" sz="1500">
                          <a:latin typeface="Arial"/>
                          <a:ea typeface="Arial"/>
                          <a:cs typeface="Arial"/>
                        </a:rPr>
                        <a:t> 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제목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인게임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 타구 처리 이미지 출력 오류</a:t>
                      </a:r>
                      <a:endParaRPr sz="1500"/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50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재현 방법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lang="ko" sz="1500"/>
                        <a:t>리그 </a:t>
                      </a:r>
                      <a:r>
                        <a:rPr lang="ko" sz="1500" err="1"/>
                        <a:t>모드or라이브</a:t>
                      </a:r>
                      <a:r>
                        <a:rPr lang="ko" sz="1500"/>
                        <a:t> 매치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2. </a:t>
                      </a:r>
                      <a:r>
                        <a:rPr lang="ko" sz="1500" err="1"/>
                        <a:t>인게임</a:t>
                      </a:r>
                      <a:r>
                        <a:rPr lang="ko" sz="1500"/>
                        <a:t> 내에서 안타</a:t>
                      </a:r>
                      <a:endParaRPr sz="1500"/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50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기대 결과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안타된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 타구를 처리할 때 </a:t>
                      </a:r>
                      <a:r>
                        <a:rPr lang="ko" sz="1500" u="sng">
                          <a:latin typeface="Arial"/>
                          <a:ea typeface="Arial"/>
                          <a:cs typeface="Arial"/>
                          <a:sym typeface="Arial"/>
                        </a:rPr>
                        <a:t>타구와 수비수가 떨어져 있음에도 타구를 잡는 이미지로 출력됨</a:t>
                      </a:r>
                      <a:r>
                        <a:rPr lang="ko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. 플레이 하는 유저들의 몰입도를 해칠 우려가 있음. 타구 처리 이미지가 정상적으로 출력되게 수정이 필요.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참고 자료</a:t>
                      </a:r>
                      <a:endParaRPr sz="1500"/>
                    </a:p>
                  </a:txBody>
                  <a:tcPr marL="91467" marR="91467" marT="45733" marB="45733" anchor="ctr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 anchor="ctr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6" name="Google Shape;166;p28"/>
          <p:cNvSpPr txBox="1"/>
          <p:nvPr/>
        </p:nvSpPr>
        <p:spPr>
          <a:xfrm>
            <a:off x="228600" y="66900"/>
            <a:ext cx="5149600" cy="47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2"/>
                </a:solidFill>
              </a:rPr>
              <a:t>MLB 라이벌</a:t>
            </a:r>
            <a:r>
              <a:rPr lang="ko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버그리포트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02" y="3789734"/>
            <a:ext cx="2165407" cy="24358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2EF0E-EC37-DE4D-C6C9-27034AE6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21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목차</a:t>
            </a:r>
            <a:endParaRPr lang="ko-KR" altLang="en-US" sz="220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altLang="ko" sz="1850" dirty="0"/>
              <a:t>MLB</a:t>
            </a:r>
            <a:r>
              <a:rPr lang="ko" sz="1850" dirty="0"/>
              <a:t> 라이벌이란? </a:t>
            </a:r>
            <a:r>
              <a:rPr lang="en-US" altLang="ko" sz="1850" dirty="0"/>
              <a:t>3p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ko" sz="1850" dirty="0"/>
              <a:t>재미요소 분석</a:t>
            </a:r>
            <a:r>
              <a:rPr lang="ko" altLang="en-US" sz="1850" dirty="0"/>
              <a:t> 4p-6p</a:t>
            </a:r>
            <a:endParaRPr sz="1850" dirty="0"/>
          </a:p>
          <a:p>
            <a:pPr marL="0" indent="0">
              <a:spcBef>
                <a:spcPts val="1600"/>
              </a:spcBef>
              <a:buNone/>
            </a:pPr>
            <a:r>
              <a:rPr lang="ko" sz="1850" dirty="0"/>
              <a:t>매출 상승에 기여하는 콘텐츠</a:t>
            </a:r>
            <a:r>
              <a:rPr lang="ko" altLang="en-US" sz="1850" dirty="0"/>
              <a:t> 7p-8p</a:t>
            </a:r>
            <a:endParaRPr sz="1850" dirty="0"/>
          </a:p>
          <a:p>
            <a:pPr marL="0" indent="0">
              <a:spcBef>
                <a:spcPts val="1600"/>
              </a:spcBef>
              <a:buNone/>
            </a:pPr>
            <a:r>
              <a:rPr lang="ko" sz="1850" dirty="0"/>
              <a:t>개선점</a:t>
            </a:r>
            <a:r>
              <a:rPr lang="ko" altLang="en-US" sz="1850" dirty="0"/>
              <a:t> 9p-11p</a:t>
            </a:r>
            <a:endParaRPr lang="ko" sz="1850" dirty="0"/>
          </a:p>
          <a:p>
            <a:pPr marL="0" indent="0">
              <a:spcBef>
                <a:spcPts val="1600"/>
              </a:spcBef>
              <a:buNone/>
            </a:pPr>
            <a:r>
              <a:rPr lang="ko" sz="1850" dirty="0"/>
              <a:t>버그 </a:t>
            </a:r>
            <a:r>
              <a:rPr lang="ko" altLang="en-US" sz="1850" dirty="0"/>
              <a:t>분석 12p-13p</a:t>
            </a:r>
            <a:endParaRPr lang="ko" sz="1850" dirty="0"/>
          </a:p>
          <a:p>
            <a:pPr marL="0" indent="0">
              <a:spcBef>
                <a:spcPts val="1600"/>
              </a:spcBef>
              <a:buNone/>
            </a:pPr>
            <a:r>
              <a:rPr lang="en-US" altLang="ko" sz="1850" dirty="0" err="1"/>
              <a:t>버그</a:t>
            </a:r>
            <a:r>
              <a:rPr lang="en-US" altLang="ko" sz="1850" dirty="0"/>
              <a:t> </a:t>
            </a:r>
            <a:r>
              <a:rPr lang="en-US" altLang="ko" sz="1850" dirty="0" err="1"/>
              <a:t>리포트</a:t>
            </a:r>
            <a:r>
              <a:rPr lang="en-US" altLang="ko" sz="1850" dirty="0"/>
              <a:t> 14p-19p</a:t>
            </a:r>
            <a:endParaRPr lang="ko" altLang="en-US" sz="1850" dirty="0" err="1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33CAA0-D2EA-C145-5167-FE24C16E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 MLB 라이벌이란?</a:t>
            </a:r>
            <a:endParaRPr lang="ko-KR" altLang="en-US" sz="22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2"/>
          </p:nvPr>
        </p:nvSpPr>
        <p:spPr>
          <a:xfrm>
            <a:off x="6631214" y="1536633"/>
            <a:ext cx="5401457" cy="509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ko" sz="1600" err="1"/>
              <a:t>컴투스에서</a:t>
            </a:r>
            <a:r>
              <a:rPr lang="ko" sz="1600" dirty="0"/>
              <a:t> MLB 공식 라이센스를 가지고 서비스하는 야구 </a:t>
            </a:r>
            <a:r>
              <a:rPr lang="ko" altLang="en-US" sz="1600" dirty="0"/>
              <a:t>게임</a:t>
            </a:r>
            <a:endParaRPr lang="ko-KR" sz="1600"/>
          </a:p>
          <a:p>
            <a:pPr marL="285750" indent="-285750"/>
            <a:endParaRPr lang="en-US" altLang="ko" sz="1600" dirty="0"/>
          </a:p>
          <a:p>
            <a:pPr marL="285750" indent="-285750"/>
            <a:r>
              <a:rPr lang="ko" sz="1600" dirty="0"/>
              <a:t>2023년 7월 5일 출시/2024.01.18 기준 게임 매출 141위</a:t>
            </a:r>
            <a:r>
              <a:rPr lang="en-US" altLang="ko" sz="1600" dirty="0"/>
              <a:t>/</a:t>
            </a:r>
            <a:r>
              <a:rPr lang="ko" sz="1600" dirty="0"/>
              <a:t>스포츠 기준 </a:t>
            </a:r>
            <a:r>
              <a:rPr lang="en-US" altLang="ko" sz="1600" dirty="0"/>
              <a:t>6</a:t>
            </a:r>
            <a:r>
              <a:rPr lang="ko" altLang="en-US" sz="1600" dirty="0"/>
              <a:t>위</a:t>
            </a:r>
            <a:endParaRPr lang="ko" sz="1600" dirty="0"/>
          </a:p>
          <a:p>
            <a:pPr marL="285750" indent="-285750"/>
            <a:endParaRPr lang="ko" altLang="en-US" sz="1600" dirty="0"/>
          </a:p>
          <a:p>
            <a:pPr marL="285750" indent="-285750"/>
            <a:r>
              <a:rPr lang="ko" altLang="en-US" sz="1600" dirty="0"/>
              <a:t>높은</a:t>
            </a:r>
            <a:r>
              <a:rPr lang="ko" sz="1600" dirty="0"/>
              <a:t> 그래픽 퀄리티와 </a:t>
            </a:r>
            <a:r>
              <a:rPr lang="ko" sz="1600" dirty="0" err="1"/>
              <a:t>모션캡쳐를</a:t>
            </a:r>
            <a:r>
              <a:rPr lang="ko" sz="1600" dirty="0"/>
              <a:t> 통해 선수들의 </a:t>
            </a:r>
            <a:r>
              <a:rPr lang="ko" sz="1600" dirty="0" err="1"/>
              <a:t>투구폼</a:t>
            </a:r>
            <a:r>
              <a:rPr lang="ko" sz="1600" dirty="0"/>
              <a:t>/타격폼을 구현</a:t>
            </a:r>
          </a:p>
          <a:p>
            <a:pPr marL="285750" indent="-285750"/>
            <a:endParaRPr lang="en-US" altLang="ko" sz="1600" dirty="0"/>
          </a:p>
          <a:p>
            <a:pPr marL="285750" indent="-285750"/>
            <a:r>
              <a:rPr lang="ko" sz="1600" dirty="0"/>
              <a:t>EAST 서버와 WEST 서버를 구분해 글로벌한 서비스</a:t>
            </a:r>
          </a:p>
          <a:p>
            <a:pPr marL="285750" indent="-285750"/>
            <a:endParaRPr lang="ko" altLang="en-US" sz="1600" dirty="0"/>
          </a:p>
          <a:p>
            <a:pPr marL="285750" indent="-285750"/>
            <a:r>
              <a:rPr lang="ko" altLang="en-US" sz="1600" dirty="0" err="1"/>
              <a:t>이정후</a:t>
            </a:r>
            <a:r>
              <a:rPr lang="ko" altLang="en-US" sz="1600" dirty="0"/>
              <a:t>, </a:t>
            </a:r>
            <a:r>
              <a:rPr lang="ko" altLang="en-US" sz="1600" dirty="0" err="1"/>
              <a:t>고우석</a:t>
            </a:r>
            <a:r>
              <a:rPr lang="ko" altLang="en-US" sz="1600" dirty="0"/>
              <a:t>, </a:t>
            </a:r>
            <a:r>
              <a:rPr lang="ko" altLang="en-US" sz="1600" dirty="0" err="1"/>
              <a:t>요시노부의</a:t>
            </a:r>
            <a:r>
              <a:rPr lang="ko" altLang="en-US" sz="1600" dirty="0"/>
              <a:t> MLB 진출, </a:t>
            </a:r>
            <a:r>
              <a:rPr lang="ko" altLang="en-US" sz="1600" dirty="0" err="1"/>
              <a:t>오타니</a:t>
            </a:r>
            <a:r>
              <a:rPr lang="ko" altLang="en-US" sz="1600" dirty="0"/>
              <a:t> </a:t>
            </a:r>
            <a:r>
              <a:rPr lang="ko" altLang="en-US" sz="1600" dirty="0" err="1"/>
              <a:t>LAD로의</a:t>
            </a:r>
            <a:r>
              <a:rPr lang="ko" altLang="en-US" sz="1600" dirty="0"/>
              <a:t> 이적으로 관심도 상승 기대</a:t>
            </a:r>
          </a:p>
          <a:p>
            <a:pPr marL="285750" indent="-285750"/>
            <a:endParaRPr lang="ko" altLang="en-US" sz="1600" dirty="0"/>
          </a:p>
          <a:p>
            <a:pPr marL="285750" indent="-285750"/>
            <a:r>
              <a:rPr lang="ko" altLang="en-US" sz="1600" dirty="0"/>
              <a:t>비교적 가장 최근에 출시한 야구게임으로 발전요소가 많은 게임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ko-KR" altLang="en-US" sz="1600"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62" y="1538395"/>
            <a:ext cx="2348661" cy="41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37CE86-A866-B5B0-8FB6-F9C3BFC9C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ko-KR" alt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076DAE-2A6B-DC3B-405E-C66E9241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014" y="1539194"/>
            <a:ext cx="3635829" cy="1312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85836-DDC2-4DEF-AB13-AB6C2CD78814}"/>
              </a:ext>
            </a:extLst>
          </p:cNvPr>
          <p:cNvSpPr txBox="1"/>
          <p:nvPr/>
        </p:nvSpPr>
        <p:spPr>
          <a:xfrm>
            <a:off x="2706162" y="3052868"/>
            <a:ext cx="4209585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500" dirty="0">
                <a:ea typeface="맑은 고딕"/>
                <a:cs typeface="Calibri"/>
              </a:rPr>
              <a:t>MLB 라이벌 글로벌 매출 기사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dirty="0"/>
              <a:t>(1)</a:t>
            </a:r>
            <a:r>
              <a:rPr lang="ko" sz="2200" dirty="0"/>
              <a:t>훌륭한 그래픽과 연출</a:t>
            </a:r>
            <a:endParaRPr lang="ko-KR" altLang="en-US" sz="2200" dirty="0"/>
          </a:p>
        </p:txBody>
      </p:sp>
      <p:sp>
        <p:nvSpPr>
          <p:cNvPr id="87" name="Google Shape;87;p18"/>
          <p:cNvSpPr txBox="1"/>
          <p:nvPr/>
        </p:nvSpPr>
        <p:spPr>
          <a:xfrm>
            <a:off x="924643" y="6067869"/>
            <a:ext cx="3689200" cy="79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" altLang="en-US" sz="1500" b="1" dirty="0">
                <a:solidFill>
                  <a:srgbClr val="595959"/>
                </a:solidFill>
              </a:rPr>
              <a:t>꾸준한 </a:t>
            </a:r>
            <a:r>
              <a:rPr lang="ko" altLang="en-US" sz="1500" b="1" dirty="0" err="1">
                <a:solidFill>
                  <a:srgbClr val="595959"/>
                </a:solidFill>
              </a:rPr>
              <a:t>노다웃</a:t>
            </a:r>
            <a:r>
              <a:rPr lang="ko" altLang="en-US" sz="1500" b="1" dirty="0">
                <a:solidFill>
                  <a:srgbClr val="595959"/>
                </a:solidFill>
              </a:rPr>
              <a:t> 연출 업데이트</a:t>
            </a:r>
          </a:p>
        </p:txBody>
      </p:sp>
      <p:sp>
        <p:nvSpPr>
          <p:cNvPr id="88" name="Google Shape;88;p18"/>
          <p:cNvSpPr txBox="1"/>
          <p:nvPr/>
        </p:nvSpPr>
        <p:spPr>
          <a:xfrm>
            <a:off x="5877386" y="1354014"/>
            <a:ext cx="5816847" cy="530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har char="•"/>
            </a:pPr>
            <a:r>
              <a:rPr lang="en-US" altLang="ko-KR" sz="2000" dirty="0" err="1">
                <a:solidFill>
                  <a:schemeClr val="tx1"/>
                </a:solidFill>
              </a:rPr>
              <a:t>뛰어난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그래픽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</a:rPr>
              <a:t>모션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캡쳐로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페이스</a:t>
            </a:r>
            <a:r>
              <a:rPr lang="en-US" altLang="ko-KR" sz="2000" dirty="0">
                <a:solidFill>
                  <a:schemeClr val="tx1"/>
                </a:solidFill>
              </a:rPr>
              <a:t> 온, </a:t>
            </a:r>
            <a:r>
              <a:rPr lang="en-US" altLang="ko-KR" sz="2000" dirty="0" err="1">
                <a:solidFill>
                  <a:schemeClr val="tx1"/>
                </a:solidFill>
              </a:rPr>
              <a:t>노다웃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연출을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제작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en-US" altLang="ko-KR" sz="2000" err="1">
                <a:solidFill>
                  <a:schemeClr val="tx1"/>
                </a:solidFill>
              </a:rPr>
              <a:t>노다웃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err="1">
                <a:solidFill>
                  <a:schemeClr val="tx1"/>
                </a:solidFill>
              </a:rPr>
              <a:t>연출은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err="1">
                <a:solidFill>
                  <a:schemeClr val="tx1"/>
                </a:solidFill>
              </a:rPr>
              <a:t>실제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err="1">
                <a:solidFill>
                  <a:schemeClr val="tx1"/>
                </a:solidFill>
              </a:rPr>
              <a:t>해당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err="1">
                <a:solidFill>
                  <a:schemeClr val="tx1"/>
                </a:solidFill>
              </a:rPr>
              <a:t>구단과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err="1">
                <a:solidFill>
                  <a:schemeClr val="tx1"/>
                </a:solidFill>
              </a:rPr>
              <a:t>선수가</a:t>
            </a:r>
            <a:r>
              <a:rPr lang="en-US" altLang="ko-KR" sz="2000" dirty="0">
                <a:solidFill>
                  <a:schemeClr val="tx1"/>
                </a:solidFill>
              </a:rPr>
              <a:t> </a:t>
            </a:r>
            <a:r>
              <a:rPr lang="en-US" altLang="ko-KR" sz="2000" err="1">
                <a:solidFill>
                  <a:schemeClr val="tx1"/>
                </a:solidFill>
              </a:rPr>
              <a:t>경기에서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err="1">
                <a:solidFill>
                  <a:schemeClr val="tx1"/>
                </a:solidFill>
              </a:rPr>
              <a:t>나온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err="1">
                <a:solidFill>
                  <a:schemeClr val="tx1"/>
                </a:solidFill>
              </a:rPr>
              <a:t>퍼포먼스</a:t>
            </a:r>
            <a:endParaRPr lang="en-US" altLang="ko-KR" sz="200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en-US" altLang="ko-KR" sz="2000" dirty="0" err="1">
                <a:solidFill>
                  <a:schemeClr val="tx1"/>
                </a:solidFill>
              </a:rPr>
              <a:t>특정</a:t>
            </a:r>
            <a:r>
              <a:rPr lang="en-US" altLang="ko-KR" sz="2000" dirty="0">
                <a:solidFill>
                  <a:schemeClr val="tx1"/>
                </a:solidFill>
              </a:rPr>
              <a:t> 팀, </a:t>
            </a:r>
            <a:r>
              <a:rPr lang="en-US" altLang="ko-KR" sz="2000" dirty="0" err="1">
                <a:solidFill>
                  <a:schemeClr val="tx1"/>
                </a:solidFill>
              </a:rPr>
              <a:t>특정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선수별로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제작하여</a:t>
            </a:r>
            <a:r>
              <a:rPr lang="en-US" altLang="ko-KR" sz="2000" dirty="0">
                <a:solidFill>
                  <a:schemeClr val="tx1"/>
                </a:solidFill>
              </a:rPr>
              <a:t> </a:t>
            </a:r>
            <a:r>
              <a:rPr lang="en-US" altLang="ko-KR" sz="2000" dirty="0" err="1">
                <a:solidFill>
                  <a:schemeClr val="tx1"/>
                </a:solidFill>
              </a:rPr>
              <a:t>다양한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장면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연출로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몰입감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상승</a:t>
            </a:r>
            <a:endParaRPr lang="en-US" altLang="ko-KR" sz="200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en-US" altLang="ko-KR" sz="2000" dirty="0" err="1">
                <a:solidFill>
                  <a:schemeClr val="tx1"/>
                </a:solidFill>
              </a:rPr>
              <a:t>다양한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연출으로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유저의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궁금증을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유발해</a:t>
            </a:r>
            <a:r>
              <a:rPr lang="en-US" altLang="ko-KR" sz="2000" dirty="0">
                <a:solidFill>
                  <a:schemeClr val="tx1"/>
                </a:solidFill>
              </a:rPr>
              <a:t> MLB </a:t>
            </a:r>
            <a:r>
              <a:rPr lang="en-US" altLang="ko-KR" sz="2000" dirty="0" err="1">
                <a:solidFill>
                  <a:schemeClr val="tx1"/>
                </a:solidFill>
              </a:rPr>
              <a:t>시청률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상승을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기대할</a:t>
            </a:r>
            <a:r>
              <a:rPr lang="en-US" altLang="ko-KR" sz="2000" dirty="0">
                <a:solidFill>
                  <a:schemeClr val="tx1"/>
                </a:solidFill>
              </a:rPr>
              <a:t> 수 </a:t>
            </a:r>
            <a:r>
              <a:rPr lang="en-US" altLang="ko-KR" sz="2000" dirty="0" err="1">
                <a:solidFill>
                  <a:schemeClr val="tx1"/>
                </a:solidFill>
              </a:rPr>
              <a:t>있음</a:t>
            </a:r>
            <a:r>
              <a:rPr lang="en-US" altLang="ko-KR" sz="2000" dirty="0">
                <a:solidFill>
                  <a:schemeClr val="tx1"/>
                </a:solidFill>
              </a:rPr>
              <a:t>  </a:t>
            </a: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801" y="1503467"/>
            <a:ext cx="3220320" cy="214688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556740" y="3614757"/>
            <a:ext cx="2263600" cy="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595959"/>
                </a:solidFill>
              </a:rPr>
              <a:t>선수 페이스온</a:t>
            </a:r>
            <a:endParaRPr lang="ko-KR" altLang="en-US" sz="1500" b="1" dirty="0">
              <a:solidFill>
                <a:srgbClr val="595959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F2FBCD-0922-CFCE-3897-634352E43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F9280-518A-C726-3006-19CAE62BBCAE}"/>
              </a:ext>
            </a:extLst>
          </p:cNvPr>
          <p:cNvSpPr txBox="1"/>
          <p:nvPr/>
        </p:nvSpPr>
        <p:spPr>
          <a:xfrm>
            <a:off x="10610406" y="113287"/>
            <a:ext cx="17720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재미요소 분석</a:t>
            </a:r>
          </a:p>
        </p:txBody>
      </p:sp>
      <p:pic>
        <p:nvPicPr>
          <p:cNvPr id="4" name="그림 3" descr="텍스트, 운동 경기, 야외, 스포츠이(가) 표시된 사진&#10;&#10;자동 생성된 설명">
            <a:extLst>
              <a:ext uri="{FF2B5EF4-FFF2-40B4-BE49-F238E27FC236}">
                <a16:creationId xmlns:a16="http://schemas.microsoft.com/office/drawing/2014/main" id="{234B9733-29B2-FA9C-B816-1171CCEB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69" y="3927249"/>
            <a:ext cx="3374118" cy="2087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 dirty="0"/>
              <a:t>(2)</a:t>
            </a:r>
            <a:r>
              <a:rPr lang="ko" sz="2200" dirty="0"/>
              <a:t>라이브 매치(PVP)</a:t>
            </a:r>
            <a:endParaRPr lang="ko-KR" altLang="en-US" sz="2200" dirty="0"/>
          </a:p>
        </p:txBody>
      </p:sp>
      <p:sp>
        <p:nvSpPr>
          <p:cNvPr id="98" name="Google Shape;98;p19"/>
          <p:cNvSpPr txBox="1"/>
          <p:nvPr/>
        </p:nvSpPr>
        <p:spPr>
          <a:xfrm>
            <a:off x="6258300" y="1431567"/>
            <a:ext cx="5871200" cy="5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har char="•"/>
            </a:pPr>
            <a:r>
              <a:rPr lang="en-US" altLang="ko" sz="2000" err="1">
                <a:solidFill>
                  <a:schemeClr val="tx1"/>
                </a:solidFill>
              </a:rPr>
              <a:t>타자는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err="1">
                <a:solidFill>
                  <a:schemeClr val="tx1"/>
                </a:solidFill>
              </a:rPr>
              <a:t>타겟을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err="1">
                <a:solidFill>
                  <a:schemeClr val="tx1"/>
                </a:solidFill>
              </a:rPr>
              <a:t>설정해</a:t>
            </a:r>
            <a:r>
              <a:rPr lang="en-US" altLang="ko" sz="2000" dirty="0">
                <a:solidFill>
                  <a:schemeClr val="tx1"/>
                </a:solidFill>
              </a:rPr>
              <a:t> </a:t>
            </a:r>
            <a:r>
              <a:rPr lang="en-US" altLang="ko" sz="2000" err="1">
                <a:solidFill>
                  <a:schemeClr val="tx1"/>
                </a:solidFill>
              </a:rPr>
              <a:t>맞으면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err="1">
                <a:solidFill>
                  <a:schemeClr val="tx1"/>
                </a:solidFill>
              </a:rPr>
              <a:t>스트라이크</a:t>
            </a:r>
            <a:r>
              <a:rPr lang="en-US" altLang="ko" sz="2000" dirty="0">
                <a:solidFill>
                  <a:schemeClr val="tx1"/>
                </a:solidFill>
              </a:rPr>
              <a:t>/볼 </a:t>
            </a:r>
            <a:r>
              <a:rPr lang="en-US" altLang="ko" sz="2000" err="1">
                <a:solidFill>
                  <a:schemeClr val="tx1"/>
                </a:solidFill>
              </a:rPr>
              <a:t>구분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err="1">
                <a:solidFill>
                  <a:schemeClr val="tx1"/>
                </a:solidFill>
              </a:rPr>
              <a:t>가능해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err="1">
                <a:solidFill>
                  <a:schemeClr val="tx1"/>
                </a:solidFill>
              </a:rPr>
              <a:t>상대와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err="1">
                <a:solidFill>
                  <a:schemeClr val="tx1"/>
                </a:solidFill>
              </a:rPr>
              <a:t>심리전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err="1">
                <a:solidFill>
                  <a:schemeClr val="tx1"/>
                </a:solidFill>
              </a:rPr>
              <a:t>요소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err="1">
                <a:solidFill>
                  <a:schemeClr val="tx1"/>
                </a:solidFill>
              </a:rPr>
              <a:t>추가</a:t>
            </a:r>
            <a:endParaRPr lang="en-US" altLang="ko" sz="200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har char="•"/>
            </a:pPr>
            <a:endParaRPr sz="200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en-US" altLang="ko" sz="2000" dirty="0" err="1">
                <a:solidFill>
                  <a:schemeClr val="tx1"/>
                </a:solidFill>
              </a:rPr>
              <a:t>심리전을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dirty="0" err="1">
                <a:solidFill>
                  <a:schemeClr val="tx1"/>
                </a:solidFill>
              </a:rPr>
              <a:t>통해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dirty="0" err="1">
                <a:solidFill>
                  <a:schemeClr val="tx1"/>
                </a:solidFill>
              </a:rPr>
              <a:t>삼진or안타를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dirty="0" err="1">
                <a:solidFill>
                  <a:schemeClr val="tx1"/>
                </a:solidFill>
              </a:rPr>
              <a:t>얻었을</a:t>
            </a:r>
            <a:r>
              <a:rPr lang="en-US" altLang="ko" sz="2000" dirty="0">
                <a:solidFill>
                  <a:schemeClr val="tx1"/>
                </a:solidFill>
              </a:rPr>
              <a:t> 시 </a:t>
            </a:r>
            <a:r>
              <a:rPr lang="en-US" altLang="ko" sz="2000" dirty="0" err="1">
                <a:solidFill>
                  <a:schemeClr val="tx1"/>
                </a:solidFill>
              </a:rPr>
              <a:t>오는</a:t>
            </a:r>
            <a:r>
              <a:rPr lang="en-US" altLang="ko" sz="2000" dirty="0">
                <a:solidFill>
                  <a:schemeClr val="tx1"/>
                </a:solidFill>
              </a:rPr>
              <a:t> </a:t>
            </a:r>
            <a:r>
              <a:rPr lang="en-US" altLang="ko" sz="2000" dirty="0" err="1">
                <a:solidFill>
                  <a:schemeClr val="tx1"/>
                </a:solidFill>
              </a:rPr>
              <a:t>재미가</a:t>
            </a:r>
            <a:r>
              <a:rPr lang="en-US" altLang="ko" sz="2000" dirty="0">
                <a:solidFill>
                  <a:schemeClr val="tx1"/>
                </a:solidFill>
              </a:rPr>
              <a:t> 큼</a:t>
            </a:r>
          </a:p>
          <a:p>
            <a:pPr marL="342900" indent="-342900">
              <a:buChar char="•"/>
            </a:pPr>
            <a:endParaRPr lang="ko" sz="200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ko" altLang="en-US" sz="2000" dirty="0">
                <a:solidFill>
                  <a:schemeClr val="tx1"/>
                </a:solidFill>
              </a:rPr>
              <a:t>등급 별 도달 보상이 있어 즉각적인 보상 획득을 통해 유저의 성취감과 목표의식 설정</a:t>
            </a:r>
          </a:p>
          <a:p>
            <a:pPr marL="342900" indent="-342900">
              <a:buChar char="•"/>
            </a:pPr>
            <a:endParaRPr lang="ko" sz="200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ko" altLang="en-US" sz="2000" dirty="0">
                <a:solidFill>
                  <a:schemeClr val="tx1"/>
                </a:solidFill>
              </a:rPr>
              <a:t>로비에서 상위권 순위 확인을 통해 상위권 유저들의 경쟁심 유발로 플레이 시간 증가 기대</a:t>
            </a: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886" y="4074857"/>
            <a:ext cx="1488584" cy="2256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586" y="1362501"/>
            <a:ext cx="3289661" cy="2140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1535817" y="3607557"/>
            <a:ext cx="1857200" cy="3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1"/>
                </a:solidFill>
              </a:rPr>
              <a:t>실시간 순위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721886" y="6367483"/>
            <a:ext cx="14300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" sz="1500" dirty="0">
                <a:solidFill>
                  <a:schemeClr val="tx1"/>
                </a:solidFill>
              </a:rPr>
              <a:t>등급별 보상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B9E7E9-3A24-5454-484A-951C22F89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33A97-1A0A-29A4-D32E-53F6C6A39FC6}"/>
              </a:ext>
            </a:extLst>
          </p:cNvPr>
          <p:cNvSpPr txBox="1"/>
          <p:nvPr/>
        </p:nvSpPr>
        <p:spPr>
          <a:xfrm>
            <a:off x="10610406" y="113287"/>
            <a:ext cx="17720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재미요소 분석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200"/>
              <a:t>(3)</a:t>
            </a:r>
            <a:r>
              <a:rPr lang="ko" sz="2200"/>
              <a:t>다양한 선수 풀</a:t>
            </a:r>
            <a:endParaRPr lang="ko-KR" altLang="en-US" sz="220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67" y="1536631"/>
            <a:ext cx="4763672" cy="189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67" y="4161559"/>
            <a:ext cx="4763667" cy="15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1907900" y="3443451"/>
            <a:ext cx="1973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MLB 팀 명단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907900" y="5775467"/>
            <a:ext cx="1973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KBO 팀 명단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5612018" y="2751080"/>
            <a:ext cx="6490628" cy="33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har char="•"/>
            </a:pPr>
            <a:endParaRPr lang="ko" altLang="en-US" sz="2000" dirty="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ko" altLang="en-US" sz="2000" dirty="0">
                <a:solidFill>
                  <a:schemeClr val="tx1"/>
                </a:solidFill>
              </a:rPr>
              <a:t>긴 역사를 바탕으로 게임의 잠재력이 큼</a:t>
            </a:r>
          </a:p>
          <a:p>
            <a:pPr marL="342900" indent="-342900">
              <a:buChar char="•"/>
            </a:pPr>
            <a:endParaRPr lang="ko" altLang="en-US" sz="2000" dirty="0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ko" altLang="en-US" sz="2000" dirty="0">
                <a:solidFill>
                  <a:schemeClr val="tx1"/>
                </a:solidFill>
              </a:rPr>
              <a:t>등장하지 않은 선수들을 출시 함으로 유저들의 관심도 상승 기대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8B4DF3-A630-9A39-9027-C59B82BD53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B735A-706B-5B78-98DD-3A459DD166CA}"/>
              </a:ext>
            </a:extLst>
          </p:cNvPr>
          <p:cNvSpPr txBox="1"/>
          <p:nvPr/>
        </p:nvSpPr>
        <p:spPr>
          <a:xfrm>
            <a:off x="10610406" y="113287"/>
            <a:ext cx="17720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재미요소 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6516DA-966D-51F0-F607-13FA3EA44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521035"/>
              </p:ext>
            </p:extLst>
          </p:nvPr>
        </p:nvGraphicFramePr>
        <p:xfrm>
          <a:off x="5433785" y="1533071"/>
          <a:ext cx="66940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363">
                  <a:extLst>
                    <a:ext uri="{9D8B030D-6E8A-4147-A177-3AD203B41FA5}">
                      <a16:colId xmlns:a16="http://schemas.microsoft.com/office/drawing/2014/main" val="4267634299"/>
                    </a:ext>
                  </a:extLst>
                </a:gridCol>
                <a:gridCol w="2231363">
                  <a:extLst>
                    <a:ext uri="{9D8B030D-6E8A-4147-A177-3AD203B41FA5}">
                      <a16:colId xmlns:a16="http://schemas.microsoft.com/office/drawing/2014/main" val="2947545700"/>
                    </a:ext>
                  </a:extLst>
                </a:gridCol>
                <a:gridCol w="2231363">
                  <a:extLst>
                    <a:ext uri="{9D8B030D-6E8A-4147-A177-3AD203B41FA5}">
                      <a16:colId xmlns:a16="http://schemas.microsoft.com/office/drawing/2014/main" val="4045236043"/>
                    </a:ext>
                  </a:extLst>
                </a:gridCol>
              </a:tblGrid>
              <a:tr h="27169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구단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37527"/>
                  </a:ext>
                </a:extLst>
              </a:tr>
              <a:tr h="271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MLB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1903년 출범(120년)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30개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72305"/>
                  </a:ext>
                </a:extLst>
              </a:tr>
              <a:tr h="271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KBO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1981년 출범(42년)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10개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8660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" sz="2200" dirty="0"/>
              <a:t>한계돌파</a:t>
            </a:r>
            <a:endParaRPr lang="ko-KR" sz="2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942767" y="1439867"/>
            <a:ext cx="6766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선수를 성장시키는 요소는 훈련, 강화, </a:t>
            </a:r>
            <a:r>
              <a:rPr lang="ko" altLang="en-US" sz="1600" err="1">
                <a:solidFill>
                  <a:schemeClr val="dk1"/>
                </a:solidFill>
                <a:highlight>
                  <a:srgbClr val="FFFFFF"/>
                </a:highlight>
              </a:rPr>
              <a:t>특훈</a:t>
            </a:r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, 잠재력이 있음</a:t>
            </a:r>
            <a:endParaRPr lang="ko-KR" altLang="en-US">
              <a:solidFill>
                <a:schemeClr val="dk1"/>
              </a:solidFill>
            </a:endParaRPr>
          </a:p>
          <a:p>
            <a:pPr marL="285750" indent="-285750"/>
            <a:endParaRPr lang="ko" alt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한계돌파를 하여 강화, </a:t>
            </a:r>
            <a:r>
              <a:rPr lang="ko" alt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특훈</a:t>
            </a:r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, 잠재력의 상한을 열어 선수를 성장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한계돌파에 막혀 있다면 상한이 막혀 성장 </a:t>
            </a:r>
            <a:r>
              <a:rPr lang="ko" alt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X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패키지에 포함하여 판매하면 유저들이 많이 구매하는 제품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한가지 방식으로 성장을 묶어 관리하기는 편하지만 </a:t>
            </a:r>
            <a:r>
              <a:rPr lang="ko" alt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다과금</a:t>
            </a:r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 유저들에게는 금방 해결 가능해 다른 성장 방안도 고려해야 함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ko" alt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84" y="3916167"/>
            <a:ext cx="4348067" cy="2461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1342510" y="6298823"/>
            <a:ext cx="2756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" sz="1500" dirty="0">
                <a:solidFill>
                  <a:schemeClr val="tx1"/>
                </a:solidFill>
              </a:rPr>
              <a:t>한계 돌파의 </a:t>
            </a:r>
            <a:r>
              <a:rPr lang="ko" sz="1500" err="1">
                <a:solidFill>
                  <a:schemeClr val="tx1"/>
                </a:solidFill>
              </a:rPr>
              <a:t>매커니즘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02" y="1356967"/>
            <a:ext cx="1768732" cy="251626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2321433" y="2340800"/>
            <a:ext cx="2268288" cy="103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 err="1">
                <a:solidFill>
                  <a:schemeClr val="tx1"/>
                </a:solidFill>
              </a:rPr>
              <a:t>인게임</a:t>
            </a:r>
            <a:r>
              <a:rPr lang="ko" sz="1500" dirty="0">
                <a:solidFill>
                  <a:schemeClr val="tx1"/>
                </a:solidFill>
              </a:rPr>
              <a:t> 한계돌파 화면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E57003-274C-F17F-449B-023D325DBF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1345C-1E6E-A1EE-8D79-BF2B760A0095}"/>
              </a:ext>
            </a:extLst>
          </p:cNvPr>
          <p:cNvSpPr txBox="1"/>
          <p:nvPr/>
        </p:nvSpPr>
        <p:spPr>
          <a:xfrm>
            <a:off x="9086407" y="113287"/>
            <a:ext cx="3296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매출 상승에 기여하는 콘텐츠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" altLang="en-US" sz="2200" dirty="0"/>
              <a:t>스페셜 카드 구단 선택 팩</a:t>
            </a: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57" y="3887896"/>
            <a:ext cx="2649800" cy="25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257" y="3887896"/>
            <a:ext cx="2554971" cy="25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1507276" y="6421514"/>
            <a:ext cx="40044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" sz="1300" dirty="0">
                <a:solidFill>
                  <a:schemeClr val="tx1"/>
                </a:solidFill>
              </a:rPr>
              <a:t>제작소에서 </a:t>
            </a:r>
            <a:r>
              <a:rPr lang="ko" altLang="en-US" sz="1300" dirty="0">
                <a:solidFill>
                  <a:schemeClr val="tx1"/>
                </a:solidFill>
              </a:rPr>
              <a:t>얻을 수</a:t>
            </a:r>
            <a:r>
              <a:rPr lang="ko" sz="1300" dirty="0">
                <a:solidFill>
                  <a:schemeClr val="tx1"/>
                </a:solidFill>
              </a:rPr>
              <a:t> 있는 스페셜 </a:t>
            </a:r>
            <a:r>
              <a:rPr lang="ko" altLang="en-US" sz="1300" dirty="0">
                <a:solidFill>
                  <a:schemeClr val="tx1"/>
                </a:solidFill>
              </a:rPr>
              <a:t>카드 팩</a:t>
            </a:r>
            <a:endParaRPr lang="ko-KR" sz="1300">
              <a:solidFill>
                <a:schemeClr val="tx1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815" y="1203730"/>
            <a:ext cx="1530016" cy="22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4772" y="1203177"/>
            <a:ext cx="1520957" cy="22808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483087" y="3428737"/>
            <a:ext cx="3735171" cy="77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" sz="1500" dirty="0">
                <a:solidFill>
                  <a:schemeClr val="tx1"/>
                </a:solidFill>
              </a:rPr>
              <a:t>패키지로 판매하는</a:t>
            </a:r>
            <a:r>
              <a:rPr lang="ko" altLang="en-US" sz="1500" dirty="0">
                <a:solidFill>
                  <a:schemeClr val="tx1"/>
                </a:solidFill>
              </a:rPr>
              <a:t> </a:t>
            </a:r>
            <a:r>
              <a:rPr lang="ko" sz="1500" dirty="0">
                <a:solidFill>
                  <a:schemeClr val="tx1"/>
                </a:solidFill>
              </a:rPr>
              <a:t>스페셜 </a:t>
            </a:r>
            <a:r>
              <a:rPr lang="ko" altLang="en-US" sz="1500" dirty="0">
                <a:solidFill>
                  <a:schemeClr val="tx1"/>
                </a:solidFill>
              </a:rPr>
              <a:t>카드 팩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674143" y="2949171"/>
            <a:ext cx="6261200" cy="402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ko" altLang="en-US" sz="1400" dirty="0">
                <a:solidFill>
                  <a:schemeClr val="tx1"/>
                </a:solidFill>
              </a:rPr>
              <a:t>카드 별 성장 상한이 나뉘어 있어 대부분 프라임/</a:t>
            </a:r>
            <a:r>
              <a:rPr lang="ko" altLang="en-US" sz="1400" dirty="0" err="1">
                <a:solidFill>
                  <a:schemeClr val="tx1"/>
                </a:solidFill>
              </a:rPr>
              <a:t>시그니처</a:t>
            </a:r>
            <a:r>
              <a:rPr lang="ko" altLang="en-US" sz="1400" dirty="0">
                <a:solidFill>
                  <a:schemeClr val="tx1"/>
                </a:solidFill>
              </a:rPr>
              <a:t> 카드 사용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har char="•"/>
            </a:pPr>
            <a:endParaRPr lang="ko" altLang="en-US" sz="1400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ko" altLang="en-US" sz="1400" dirty="0">
                <a:solidFill>
                  <a:schemeClr val="tx1"/>
                </a:solidFill>
              </a:rPr>
              <a:t>전체 스페셜 팩은 1/30 확률로 원하는 구단 선수가 나와 유저들은 </a:t>
            </a:r>
            <a:r>
              <a:rPr lang="ko" altLang="en-US" sz="1400" u="sng" dirty="0">
                <a:solidFill>
                  <a:schemeClr val="tx1"/>
                </a:solidFill>
              </a:rPr>
              <a:t>구단 선택 스페셜 팩을 포함한 패키지를 많이 구매</a:t>
            </a:r>
            <a:r>
              <a:rPr lang="ko" altLang="en-US" sz="1400" dirty="0">
                <a:solidFill>
                  <a:schemeClr val="tx1"/>
                </a:solidFill>
              </a:rPr>
              <a:t>함</a:t>
            </a:r>
          </a:p>
          <a:p>
            <a:pPr marL="285750" indent="-285750">
              <a:buChar char="•"/>
            </a:pPr>
            <a:endParaRPr lang="ko" altLang="en-US" sz="1400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ko" altLang="en-US" sz="1400" dirty="0">
                <a:solidFill>
                  <a:schemeClr val="tx1"/>
                </a:solidFill>
              </a:rPr>
              <a:t>고급 제작권/일반 제작권을 통해 구단 선택 </a:t>
            </a:r>
            <a:r>
              <a:rPr lang="ko" altLang="en-US" sz="1400" dirty="0" err="1">
                <a:solidFill>
                  <a:schemeClr val="tx1"/>
                </a:solidFill>
              </a:rPr>
              <a:t>시그니처</a:t>
            </a:r>
            <a:r>
              <a:rPr lang="ko" altLang="en-US" sz="1400" dirty="0">
                <a:solidFill>
                  <a:schemeClr val="tx1"/>
                </a:solidFill>
              </a:rPr>
              <a:t>/프라임 팩을 획득</a:t>
            </a:r>
          </a:p>
          <a:p>
            <a:pPr marL="285750" indent="-285750">
              <a:buChar char="•"/>
            </a:pPr>
            <a:endParaRPr lang="ko" altLang="en-US" sz="1400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ko" altLang="en-US" sz="1400" dirty="0">
                <a:solidFill>
                  <a:schemeClr val="tx1"/>
                </a:solidFill>
              </a:rPr>
              <a:t>고급 제작권은 특별 이벤트/클럽 상점(월 1회)/프리미엄 뽑기(유료재화 사용)을 통하여 획득</a:t>
            </a:r>
          </a:p>
          <a:p>
            <a:pPr marL="285750" indent="-285750">
              <a:buChar char="•"/>
            </a:pPr>
            <a:endParaRPr lang="ko" altLang="en-US" sz="1400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ko" altLang="en-US" sz="1400" dirty="0">
                <a:solidFill>
                  <a:schemeClr val="tx1"/>
                </a:solidFill>
              </a:rPr>
              <a:t>과금 유저의 경우 프리미엄 뽑기로 고급 제작권 획득 후 제작, 프리미엄 뽑기 200회 '구매 </a:t>
            </a:r>
            <a:r>
              <a:rPr lang="ko" altLang="en-US" sz="1400" dirty="0" err="1">
                <a:solidFill>
                  <a:schemeClr val="tx1"/>
                </a:solidFill>
              </a:rPr>
              <a:t>보상'을</a:t>
            </a:r>
            <a:r>
              <a:rPr lang="ko" altLang="en-US" sz="1400" dirty="0">
                <a:solidFill>
                  <a:schemeClr val="tx1"/>
                </a:solidFill>
              </a:rPr>
              <a:t> 통하여 5%확률로 구단 </a:t>
            </a:r>
            <a:r>
              <a:rPr lang="ko" altLang="en-US" sz="1400" dirty="0" err="1">
                <a:solidFill>
                  <a:schemeClr val="tx1"/>
                </a:solidFill>
              </a:rPr>
              <a:t>시그니처</a:t>
            </a:r>
            <a:r>
              <a:rPr lang="ko" altLang="en-US" sz="1400" dirty="0">
                <a:solidFill>
                  <a:schemeClr val="tx1"/>
                </a:solidFill>
              </a:rPr>
              <a:t> 카드를 획득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har char="•"/>
            </a:pPr>
            <a:endParaRPr lang="ko" altLang="en-US" sz="1400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ko" altLang="en-US" sz="1400" dirty="0">
                <a:solidFill>
                  <a:schemeClr val="tx1"/>
                </a:solidFill>
              </a:rPr>
              <a:t>많은 유저들이 스페셜 카드 구단 선택 팩을 위해 과금을 하고 있어 </a:t>
            </a:r>
            <a:r>
              <a:rPr lang="ko" altLang="en-US" sz="1400" u="sng" dirty="0">
                <a:solidFill>
                  <a:schemeClr val="tx1"/>
                </a:solidFill>
              </a:rPr>
              <a:t>매출 상승에 큰 기여</a:t>
            </a:r>
            <a:r>
              <a:rPr lang="ko" altLang="en-US" sz="1400" dirty="0">
                <a:solidFill>
                  <a:schemeClr val="tx1"/>
                </a:solidFill>
              </a:rPr>
              <a:t>를 하고 있음</a:t>
            </a:r>
          </a:p>
          <a:p>
            <a:endParaRPr lang="ko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2B0F79-2A5B-EBDB-144E-A13E1C688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53368-C18A-8321-49A9-8EA3D057E35F}"/>
              </a:ext>
            </a:extLst>
          </p:cNvPr>
          <p:cNvSpPr txBox="1"/>
          <p:nvPr/>
        </p:nvSpPr>
        <p:spPr>
          <a:xfrm>
            <a:off x="9086407" y="113287"/>
            <a:ext cx="3296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매출 상승에 기여하는 콘텐츠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F026BD7-5998-60B4-5B2F-D14EEF28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05309"/>
              </p:ext>
            </p:extLst>
          </p:nvPr>
        </p:nvGraphicFramePr>
        <p:xfrm>
          <a:off x="4245428" y="1206499"/>
          <a:ext cx="7775904" cy="166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76">
                  <a:extLst>
                    <a:ext uri="{9D8B030D-6E8A-4147-A177-3AD203B41FA5}">
                      <a16:colId xmlns:a16="http://schemas.microsoft.com/office/drawing/2014/main" val="838510071"/>
                    </a:ext>
                  </a:extLst>
                </a:gridCol>
                <a:gridCol w="1943976">
                  <a:extLst>
                    <a:ext uri="{9D8B030D-6E8A-4147-A177-3AD203B41FA5}">
                      <a16:colId xmlns:a16="http://schemas.microsoft.com/office/drawing/2014/main" val="2549299146"/>
                    </a:ext>
                  </a:extLst>
                </a:gridCol>
                <a:gridCol w="1943976">
                  <a:extLst>
                    <a:ext uri="{9D8B030D-6E8A-4147-A177-3AD203B41FA5}">
                      <a16:colId xmlns:a16="http://schemas.microsoft.com/office/drawing/2014/main" val="1839709346"/>
                    </a:ext>
                  </a:extLst>
                </a:gridCol>
                <a:gridCol w="1943976">
                  <a:extLst>
                    <a:ext uri="{9D8B030D-6E8A-4147-A177-3AD203B41FA5}">
                      <a16:colId xmlns:a16="http://schemas.microsoft.com/office/drawing/2014/main" val="238403434"/>
                    </a:ext>
                  </a:extLst>
                </a:gridCol>
              </a:tblGrid>
              <a:tr h="387862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최대 훈련 레벨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스페셜 </a:t>
                      </a:r>
                      <a:r>
                        <a:rPr lang="ko-KR" altLang="en-US" sz="1500" dirty="0" err="1"/>
                        <a:t>덱</a:t>
                      </a:r>
                      <a:r>
                        <a:rPr lang="ko-KR" altLang="en-US" sz="1500" dirty="0"/>
                        <a:t> 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err="1"/>
                        <a:t>스탯</a:t>
                      </a:r>
                      <a:r>
                        <a:rPr lang="ko-KR" altLang="en-US" sz="1500" dirty="0"/>
                        <a:t>(시즌 기준)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35149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시즌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+0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593118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임팩트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925420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프라임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5495"/>
                  </a:ext>
                </a:extLst>
              </a:tr>
              <a:tr h="22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err="1"/>
                        <a:t>시그니처</a:t>
                      </a:r>
                      <a:endParaRPr lang="ko-KR" altLang="en-US" sz="15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8930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" altLang="en-US" sz="2200" dirty="0"/>
              <a:t>특이 </a:t>
            </a:r>
            <a:r>
              <a:rPr lang="ko" altLang="en-US" sz="2200" dirty="0" err="1"/>
              <a:t>폼</a:t>
            </a:r>
            <a:r>
              <a:rPr lang="ko" sz="2200" dirty="0" err="1"/>
              <a:t>+페이스</a:t>
            </a:r>
            <a:r>
              <a:rPr lang="ko" sz="2200" dirty="0"/>
              <a:t> 추가</a:t>
            </a:r>
            <a:endParaRPr lang="ko-KR" altLang="en-US" sz="2200"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5742214" y="1536633"/>
            <a:ext cx="56804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/>
            <a:r>
              <a:rPr lang="ko" altLang="en-US" sz="1800" dirty="0"/>
              <a:t>각 구단을 대표하는 선수도 특이 폼/페이스 온이 없는 경우가 많음</a:t>
            </a:r>
          </a:p>
          <a:p>
            <a:pPr marL="342900" indent="-342900"/>
            <a:endParaRPr lang="ko" altLang="en-US" sz="1800" dirty="0"/>
          </a:p>
          <a:p>
            <a:pPr marL="342900" indent="-342900"/>
            <a:r>
              <a:rPr lang="ko" altLang="en-US" sz="1800" dirty="0"/>
              <a:t>페이스 온이 없는 경우 좌측 </a:t>
            </a:r>
            <a:r>
              <a:rPr lang="ko" altLang="en-US" sz="1800" err="1"/>
              <a:t>치퍼</a:t>
            </a:r>
            <a:r>
              <a:rPr lang="ko" altLang="en-US" sz="1800" dirty="0"/>
              <a:t> 존스의 페이스 온이 고정됨</a:t>
            </a:r>
          </a:p>
          <a:p>
            <a:pPr marL="342900" indent="-342900"/>
            <a:endParaRPr lang="ko" altLang="en-US" sz="1800" dirty="0"/>
          </a:p>
          <a:p>
            <a:pPr marL="342900" indent="-342900"/>
            <a:r>
              <a:rPr lang="ko" altLang="en-US" sz="1800" dirty="0"/>
              <a:t>이는 유저들의 몰입감과 해당 선수에 대한 구매력 감소로 이어질 우려가 있음</a:t>
            </a:r>
          </a:p>
          <a:p>
            <a:pPr marL="342900" indent="-342900"/>
            <a:endParaRPr lang="ko" altLang="en-US" sz="1800" dirty="0"/>
          </a:p>
          <a:p>
            <a:pPr marL="342900" indent="-342900"/>
            <a:r>
              <a:rPr lang="ko" altLang="en-US" sz="1800" dirty="0"/>
              <a:t>유저들이 많이 사용하는 선수를 파악해 우선적으로 특이 폼/페이스 온 제작을 해야함</a:t>
            </a:r>
          </a:p>
        </p:txBody>
      </p:sp>
      <p:pic>
        <p:nvPicPr>
          <p:cNvPr id="3" name="그림 2" descr="텍스트, 스포츠 유니폼, 야구, 사람이(가) 표시된 사진&#10;&#10;자동 생성된 설명">
            <a:extLst>
              <a:ext uri="{FF2B5EF4-FFF2-40B4-BE49-F238E27FC236}">
                <a16:creationId xmlns:a16="http://schemas.microsoft.com/office/drawing/2014/main" id="{624E7C2B-3353-8CB1-9AE8-84DA312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72" y="1533757"/>
            <a:ext cx="1861325" cy="2768291"/>
          </a:xfrm>
          <a:prstGeom prst="rect">
            <a:avLst/>
          </a:prstGeom>
        </p:spPr>
      </p:pic>
      <p:pic>
        <p:nvPicPr>
          <p:cNvPr id="4" name="그림 3" descr="사람, 스포츠, 운동 경기, 야구이(가) 표시된 사진&#10;&#10;자동 생성된 설명">
            <a:extLst>
              <a:ext uri="{FF2B5EF4-FFF2-40B4-BE49-F238E27FC236}">
                <a16:creationId xmlns:a16="http://schemas.microsoft.com/office/drawing/2014/main" id="{06DCCCB9-AD30-BB5D-D0BB-84DA009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058" y="1538868"/>
            <a:ext cx="1579031" cy="2776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037EA-444C-A915-CB43-ECD3EDFA14E9}"/>
              </a:ext>
            </a:extLst>
          </p:cNvPr>
          <p:cNvSpPr txBox="1"/>
          <p:nvPr/>
        </p:nvSpPr>
        <p:spPr>
          <a:xfrm>
            <a:off x="418171" y="4553414"/>
            <a:ext cx="346617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>
                <a:ea typeface="맑은 고딕"/>
                <a:cs typeface="Calibri"/>
              </a:rPr>
              <a:t>애틀랜타 </a:t>
            </a:r>
            <a:r>
              <a:rPr lang="ko-KR" altLang="en-US" sz="1300" err="1">
                <a:ea typeface="맑은 고딕"/>
                <a:cs typeface="Calibri"/>
              </a:rPr>
              <a:t>브레이브스의</a:t>
            </a:r>
            <a:r>
              <a:rPr lang="ko-KR" altLang="en-US" sz="1300">
                <a:ea typeface="맑은 고딕"/>
                <a:cs typeface="Calibri"/>
              </a:rPr>
              <a:t> 대표 스타 </a:t>
            </a:r>
            <a:endParaRPr lang="ko-KR"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300" err="1">
                <a:ea typeface="맑은 고딕"/>
                <a:cs typeface="Calibri"/>
              </a:rPr>
              <a:t>치퍼</a:t>
            </a:r>
            <a:r>
              <a:rPr lang="ko-KR" altLang="en-US" sz="1300">
                <a:ea typeface="맑은 고딕"/>
                <a:cs typeface="Calibri"/>
              </a:rPr>
              <a:t> 존스도 페이스 온이 구현 되지 않음</a:t>
            </a:r>
            <a:endParaRPr lang="ko-KR">
              <a:ea typeface="맑은 고딕"/>
              <a:cs typeface="Calibri"/>
            </a:endParaRPr>
          </a:p>
        </p:txBody>
      </p:sp>
      <p:pic>
        <p:nvPicPr>
          <p:cNvPr id="6" name="그림 5" descr="텍스트, 폰트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C884E3AA-7D7C-631B-33D2-78C838D74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20" y="5294158"/>
            <a:ext cx="1962150" cy="600075"/>
          </a:xfrm>
          <a:prstGeom prst="rect">
            <a:avLst/>
          </a:prstGeom>
        </p:spPr>
      </p:pic>
      <p:pic>
        <p:nvPicPr>
          <p:cNvPr id="7" name="그림 6" descr="텍스트, 로고, 폰트, 스크린샷이(가) 표시된 사진&#10;&#10;자동 생성된 설명">
            <a:extLst>
              <a:ext uri="{FF2B5EF4-FFF2-40B4-BE49-F238E27FC236}">
                <a16:creationId xmlns:a16="http://schemas.microsoft.com/office/drawing/2014/main" id="{AB2D849B-A67B-15F3-1AFC-E24F665C8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817" y="5294244"/>
            <a:ext cx="1943100" cy="63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81FDD-F76A-2CE6-D166-3DDA88116392}"/>
              </a:ext>
            </a:extLst>
          </p:cNvPr>
          <p:cNvSpPr txBox="1"/>
          <p:nvPr/>
        </p:nvSpPr>
        <p:spPr>
          <a:xfrm>
            <a:off x="882804" y="6049536"/>
            <a:ext cx="265770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dirty="0">
                <a:ea typeface="맑은 고딕"/>
                <a:cs typeface="Calibri"/>
              </a:rPr>
              <a:t>우측 선수처럼 아이콘이 있어야 </a:t>
            </a:r>
            <a:endParaRPr lang="ko-KR" sz="1300" dirty="0"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1300" dirty="0" err="1">
                <a:ea typeface="맑은 고딕"/>
                <a:cs typeface="Calibri"/>
              </a:rPr>
              <a:t>특이폼</a:t>
            </a:r>
            <a:r>
              <a:rPr lang="ko-KR" altLang="en-US" sz="1300" dirty="0">
                <a:ea typeface="맑은 고딕"/>
                <a:cs typeface="Calibri"/>
              </a:rPr>
              <a:t>/페이스 온이 구현된 것</a:t>
            </a:r>
            <a:endParaRPr lang="ko-KR" sz="1300" dirty="0">
              <a:ea typeface="맑은 고딕"/>
              <a:cs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51C0E3-42F4-0038-FD83-EC2388407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51213-770A-04A6-CC8F-BB9A9D219EF0}"/>
              </a:ext>
            </a:extLst>
          </p:cNvPr>
          <p:cNvSpPr txBox="1"/>
          <p:nvPr/>
        </p:nvSpPr>
        <p:spPr>
          <a:xfrm>
            <a:off x="8841478" y="104216"/>
            <a:ext cx="3296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dirty="0">
                <a:ea typeface="맑은 고딕"/>
                <a:cs typeface="Calibri"/>
              </a:rPr>
              <a:t>개선점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19</Slides>
  <Notes>19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Theme</vt:lpstr>
      <vt:lpstr>PowerPoint 프레젠테이션</vt:lpstr>
      <vt:lpstr>목차</vt:lpstr>
      <vt:lpstr> MLB 라이벌이란?</vt:lpstr>
      <vt:lpstr>(1)훌륭한 그래픽과 연출</vt:lpstr>
      <vt:lpstr>(2)라이브 매치(PVP)</vt:lpstr>
      <vt:lpstr>(3)다양한 선수 풀</vt:lpstr>
      <vt:lpstr>한계돌파 </vt:lpstr>
      <vt:lpstr>스페셜 카드 구단 선택 팩</vt:lpstr>
      <vt:lpstr>특이 폼+페이스 추가</vt:lpstr>
      <vt:lpstr>라이브 매치 보상 개편</vt:lpstr>
      <vt:lpstr>추가적인 선수 라이센스</vt:lpstr>
      <vt:lpstr>PowerPoint 프레젠테이션</vt:lpstr>
      <vt:lpstr>버그 수정 우선순위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YUHAN</dc:creator>
  <cp:revision>614</cp:revision>
  <dcterms:created xsi:type="dcterms:W3CDTF">2006-08-16T00:00:00Z</dcterms:created>
  <dcterms:modified xsi:type="dcterms:W3CDTF">2024-03-09T17:45:44Z</dcterms:modified>
</cp:coreProperties>
</file>